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126"/>
  </p:notesMasterIdLst>
  <p:sldIdLst>
    <p:sldId id="256" r:id="rId2"/>
    <p:sldId id="311" r:id="rId3"/>
    <p:sldId id="308" r:id="rId4"/>
    <p:sldId id="309" r:id="rId5"/>
    <p:sldId id="310" r:id="rId6"/>
    <p:sldId id="312" r:id="rId7"/>
    <p:sldId id="313" r:id="rId8"/>
    <p:sldId id="314" r:id="rId9"/>
    <p:sldId id="319" r:id="rId10"/>
    <p:sldId id="316" r:id="rId11"/>
    <p:sldId id="337" r:id="rId12"/>
    <p:sldId id="315" r:id="rId13"/>
    <p:sldId id="257" r:id="rId14"/>
    <p:sldId id="258" r:id="rId15"/>
    <p:sldId id="260" r:id="rId16"/>
    <p:sldId id="261" r:id="rId17"/>
    <p:sldId id="278" r:id="rId18"/>
    <p:sldId id="279" r:id="rId19"/>
    <p:sldId id="280" r:id="rId20"/>
    <p:sldId id="317" r:id="rId21"/>
    <p:sldId id="262" r:id="rId22"/>
    <p:sldId id="263" r:id="rId23"/>
    <p:sldId id="266" r:id="rId24"/>
    <p:sldId id="267" r:id="rId25"/>
    <p:sldId id="264" r:id="rId26"/>
    <p:sldId id="265" r:id="rId27"/>
    <p:sldId id="268" r:id="rId28"/>
    <p:sldId id="269" r:id="rId29"/>
    <p:sldId id="270" r:id="rId30"/>
    <p:sldId id="271" r:id="rId31"/>
    <p:sldId id="334" r:id="rId32"/>
    <p:sldId id="335" r:id="rId33"/>
    <p:sldId id="272" r:id="rId34"/>
    <p:sldId id="273" r:id="rId35"/>
    <p:sldId id="275" r:id="rId36"/>
    <p:sldId id="276" r:id="rId37"/>
    <p:sldId id="281" r:id="rId38"/>
    <p:sldId id="284" r:id="rId39"/>
    <p:sldId id="285" r:id="rId40"/>
    <p:sldId id="286" r:id="rId41"/>
    <p:sldId id="351" r:id="rId42"/>
    <p:sldId id="287" r:id="rId43"/>
    <p:sldId id="288" r:id="rId44"/>
    <p:sldId id="289" r:id="rId45"/>
    <p:sldId id="291" r:id="rId46"/>
    <p:sldId id="292" r:id="rId47"/>
    <p:sldId id="293" r:id="rId48"/>
    <p:sldId id="294" r:id="rId49"/>
    <p:sldId id="295" r:id="rId50"/>
    <p:sldId id="333" r:id="rId51"/>
    <p:sldId id="327" r:id="rId52"/>
    <p:sldId id="332" r:id="rId53"/>
    <p:sldId id="347" r:id="rId54"/>
    <p:sldId id="297" r:id="rId55"/>
    <p:sldId id="302" r:id="rId56"/>
    <p:sldId id="296" r:id="rId57"/>
    <p:sldId id="298" r:id="rId58"/>
    <p:sldId id="342" r:id="rId59"/>
    <p:sldId id="299" r:id="rId60"/>
    <p:sldId id="331" r:id="rId61"/>
    <p:sldId id="388" r:id="rId62"/>
    <p:sldId id="348" r:id="rId63"/>
    <p:sldId id="349" r:id="rId64"/>
    <p:sldId id="300" r:id="rId65"/>
    <p:sldId id="318" r:id="rId66"/>
    <p:sldId id="325" r:id="rId67"/>
    <p:sldId id="343" r:id="rId68"/>
    <p:sldId id="391" r:id="rId69"/>
    <p:sldId id="301" r:id="rId70"/>
    <p:sldId id="324" r:id="rId71"/>
    <p:sldId id="303" r:id="rId72"/>
    <p:sldId id="392" r:id="rId73"/>
    <p:sldId id="390" r:id="rId74"/>
    <p:sldId id="338" r:id="rId75"/>
    <p:sldId id="350" r:id="rId76"/>
    <p:sldId id="304" r:id="rId77"/>
    <p:sldId id="320" r:id="rId78"/>
    <p:sldId id="322" r:id="rId79"/>
    <p:sldId id="321" r:id="rId80"/>
    <p:sldId id="323" r:id="rId81"/>
    <p:sldId id="336" r:id="rId82"/>
    <p:sldId id="340" r:id="rId83"/>
    <p:sldId id="345" r:id="rId84"/>
    <p:sldId id="341" r:id="rId85"/>
    <p:sldId id="393" r:id="rId86"/>
    <p:sldId id="344" r:id="rId87"/>
    <p:sldId id="346" r:id="rId88"/>
    <p:sldId id="328" r:id="rId89"/>
    <p:sldId id="329" r:id="rId90"/>
    <p:sldId id="385" r:id="rId91"/>
    <p:sldId id="353" r:id="rId92"/>
    <p:sldId id="386" r:id="rId93"/>
    <p:sldId id="354" r:id="rId94"/>
    <p:sldId id="356" r:id="rId95"/>
    <p:sldId id="359" r:id="rId96"/>
    <p:sldId id="360" r:id="rId97"/>
    <p:sldId id="361" r:id="rId98"/>
    <p:sldId id="362" r:id="rId99"/>
    <p:sldId id="366" r:id="rId100"/>
    <p:sldId id="358" r:id="rId101"/>
    <p:sldId id="357" r:id="rId102"/>
    <p:sldId id="384" r:id="rId103"/>
    <p:sldId id="363" r:id="rId104"/>
    <p:sldId id="364" r:id="rId105"/>
    <p:sldId id="365" r:id="rId106"/>
    <p:sldId id="367" r:id="rId107"/>
    <p:sldId id="375" r:id="rId108"/>
    <p:sldId id="369" r:id="rId109"/>
    <p:sldId id="370" r:id="rId110"/>
    <p:sldId id="371" r:id="rId111"/>
    <p:sldId id="372" r:id="rId112"/>
    <p:sldId id="373" r:id="rId113"/>
    <p:sldId id="376" r:id="rId114"/>
    <p:sldId id="377" r:id="rId115"/>
    <p:sldId id="368" r:id="rId116"/>
    <p:sldId id="374" r:id="rId117"/>
    <p:sldId id="378" r:id="rId118"/>
    <p:sldId id="379" r:id="rId119"/>
    <p:sldId id="380" r:id="rId120"/>
    <p:sldId id="381" r:id="rId121"/>
    <p:sldId id="382" r:id="rId122"/>
    <p:sldId id="394" r:id="rId123"/>
    <p:sldId id="305" r:id="rId124"/>
    <p:sldId id="306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3" autoAdjust="0"/>
    <p:restoredTop sz="94643"/>
  </p:normalViewPr>
  <p:slideViewPr>
    <p:cSldViewPr>
      <p:cViewPr varScale="1">
        <p:scale>
          <a:sx n="109" d="100"/>
          <a:sy n="109" d="100"/>
        </p:scale>
        <p:origin x="169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2CBAF-7BC7-4748-936E-C5D6B8264126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1AD0B-C5B5-485F-B5D8-02E18F65453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51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1AD0B-C5B5-485F-B5D8-02E18F65453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1AD0B-C5B5-485F-B5D8-02E18F65453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7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5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FBE8C18-8932-4F77-9469-D52BE5277318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266B7A0-D5BD-4742-8AB7-43E1E9FCA07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://saint-adday.com/permalink/7370.html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endParaRPr lang="en-US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/>
              </a:rPr>
              <a:t>Since when have the Arameans used the name </a:t>
            </a:r>
            <a:r>
              <a:rPr lang="en-US" b="1" i="1" dirty="0" smtClean="0">
                <a:effectLst/>
              </a:rPr>
              <a:t>Suryoye(Syriacs)?</a:t>
            </a:r>
            <a:endParaRPr lang="sv-SE" dirty="0"/>
          </a:p>
        </p:txBody>
      </p:sp>
      <p:pic>
        <p:nvPicPr>
          <p:cNvPr id="2050" name="Picture 2" descr="http://images.staticjw.com/ass/9509/10355006_10152439064280906_665898563702352157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6" y="1552196"/>
            <a:ext cx="7493966" cy="491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7200" b="1" dirty="0" err="1" smtClean="0"/>
              <a:t>Xenophon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5482952" cy="5217368"/>
          </a:xfrm>
        </p:spPr>
        <p:txBody>
          <a:bodyPr>
            <a:normAutofit fontScale="55000" lnSpcReduction="20000"/>
          </a:bodyPr>
          <a:lstStyle/>
          <a:p>
            <a:r>
              <a:rPr lang="sv-SE" sz="3900" dirty="0" err="1"/>
              <a:t>Xenophon</a:t>
            </a:r>
            <a:r>
              <a:rPr lang="sv-SE" sz="3900" dirty="0"/>
              <a:t> Ca 430 – 354 BCE </a:t>
            </a:r>
          </a:p>
          <a:p>
            <a:pPr marL="0" indent="0">
              <a:buNone/>
            </a:pPr>
            <a:endParaRPr lang="sv-SE" sz="3400" dirty="0"/>
          </a:p>
          <a:p>
            <a:pPr marL="0" indent="0">
              <a:buNone/>
            </a:pPr>
            <a:r>
              <a:rPr lang="en-US" sz="3400" dirty="0" smtClean="0"/>
              <a:t>ὁ </a:t>
            </a:r>
            <a:r>
              <a:rPr lang="en-US" sz="3400" dirty="0" err="1"/>
              <a:t>δὲ</a:t>
            </a:r>
            <a:r>
              <a:rPr lang="en-US" sz="3400" dirty="0"/>
              <a:t> </a:t>
            </a:r>
            <a:r>
              <a:rPr lang="en-US" sz="3400" dirty="0" err="1"/>
              <a:t>τῶν</a:t>
            </a:r>
            <a:r>
              <a:rPr lang="en-US" sz="3400" dirty="0"/>
              <a:t> </a:t>
            </a:r>
            <a:r>
              <a:rPr lang="en-US" sz="3400" dirty="0" err="1"/>
              <a:t>Ἀσσυρίων</a:t>
            </a:r>
            <a:r>
              <a:rPr lang="en-US" sz="3400" dirty="0"/>
              <a:t> βα</a:t>
            </a:r>
            <a:r>
              <a:rPr lang="en-US" sz="3400" dirty="0" err="1"/>
              <a:t>σιλεὺς</a:t>
            </a:r>
            <a:r>
              <a:rPr lang="en-US" sz="3400" dirty="0"/>
              <a:t> κα</a:t>
            </a:r>
            <a:r>
              <a:rPr lang="en-US" sz="3400" dirty="0" err="1"/>
              <a:t>τεστρ</a:t>
            </a:r>
            <a:r>
              <a:rPr lang="en-US" sz="3400" dirty="0"/>
              <a:t>αµµένος µὲν πάντας </a:t>
            </a:r>
            <a:r>
              <a:rPr lang="en-US" sz="3400" b="1" dirty="0">
                <a:solidFill>
                  <a:srgbClr val="FFFF00"/>
                </a:solidFill>
              </a:rPr>
              <a:t>Σύρους</a:t>
            </a:r>
            <a:r>
              <a:rPr lang="en-US" sz="3400" dirty="0"/>
              <a:t>” (</a:t>
            </a:r>
            <a:r>
              <a:rPr lang="en-US" sz="3400" i="1" dirty="0"/>
              <a:t>O de ton Assurion Basileus katestrommenos men pantas </a:t>
            </a:r>
            <a:r>
              <a:rPr lang="en-US" sz="3400" b="1" i="1" dirty="0" smtClean="0">
                <a:solidFill>
                  <a:srgbClr val="FFFF00"/>
                </a:solidFill>
              </a:rPr>
              <a:t>Surous</a:t>
            </a:r>
            <a:r>
              <a:rPr lang="en-US" sz="3400" dirty="0" smtClean="0"/>
              <a:t>) </a:t>
            </a:r>
            <a:r>
              <a:rPr lang="en-US" sz="3400" dirty="0"/>
              <a:t>which means</a:t>
            </a:r>
            <a:r>
              <a:rPr lang="en-US" sz="3400" dirty="0" smtClean="0"/>
              <a:t>.”</a:t>
            </a:r>
            <a:r>
              <a:rPr lang="en-US" sz="3400" i="1" dirty="0" smtClean="0"/>
              <a:t>The </a:t>
            </a:r>
            <a:r>
              <a:rPr lang="en-US" sz="3400" i="1" dirty="0"/>
              <a:t>Assyrian king subjugated the </a:t>
            </a:r>
            <a:r>
              <a:rPr lang="en-US" sz="3400" i="1" dirty="0" smtClean="0">
                <a:solidFill>
                  <a:srgbClr val="FFFF00"/>
                </a:solidFill>
              </a:rPr>
              <a:t>Syrians” </a:t>
            </a:r>
          </a:p>
          <a:p>
            <a:pPr marL="0" indent="0">
              <a:buNone/>
            </a:pPr>
            <a:endParaRPr lang="en-US" sz="34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3400" b="1" dirty="0" err="1" smtClean="0">
                <a:solidFill>
                  <a:srgbClr val="FFFF00"/>
                </a:solidFill>
              </a:rPr>
              <a:t>Σύρους</a:t>
            </a:r>
            <a:r>
              <a:rPr lang="en-US" sz="3400" b="1" dirty="0" smtClean="0">
                <a:solidFill>
                  <a:srgbClr val="FFFF00"/>
                </a:solidFill>
              </a:rPr>
              <a:t> </a:t>
            </a:r>
            <a:r>
              <a:rPr lang="en-US" sz="3400" b="1" dirty="0" smtClean="0"/>
              <a:t>(Syros/</a:t>
            </a:r>
            <a:r>
              <a:rPr lang="en-US" sz="3400" b="1" dirty="0" err="1" smtClean="0"/>
              <a:t>Suros</a:t>
            </a:r>
            <a:r>
              <a:rPr lang="en-US" sz="3400" b="1" dirty="0" smtClean="0"/>
              <a:t>) refers indirectly to the ancient Arameans here. The Arameans still called themselves Arameans but the Greeks like Xenophon called them </a:t>
            </a:r>
            <a:r>
              <a:rPr lang="en-US" sz="3400" b="1" dirty="0" err="1" smtClean="0">
                <a:solidFill>
                  <a:srgbClr val="FFFF00"/>
                </a:solidFill>
              </a:rPr>
              <a:t>Σύρους</a:t>
            </a:r>
            <a:r>
              <a:rPr lang="en-US" sz="3400" b="1" dirty="0" smtClean="0"/>
              <a:t> (Syros).</a:t>
            </a:r>
            <a:endParaRPr lang="en-US" sz="3400" i="1" dirty="0" smtClean="0"/>
          </a:p>
          <a:p>
            <a:pPr marL="0" indent="0">
              <a:buNone/>
            </a:pPr>
            <a:r>
              <a:rPr lang="en-US" sz="3400" i="1" dirty="0" smtClean="0">
                <a:solidFill>
                  <a:srgbClr val="FFFF00"/>
                </a:solidFill>
              </a:rPr>
              <a:t> </a:t>
            </a:r>
            <a:endParaRPr lang="en-US" sz="3400" i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3400" b="1" dirty="0"/>
          </a:p>
          <a:p>
            <a:pPr marL="0" indent="0">
              <a:buNone/>
            </a:pPr>
            <a:r>
              <a:rPr lang="en-US" sz="2900" i="1" dirty="0" smtClean="0"/>
              <a:t>(</a:t>
            </a:r>
            <a:r>
              <a:rPr lang="en-US" sz="2900" i="1" dirty="0" err="1"/>
              <a:t>Cyropaidea</a:t>
            </a:r>
            <a:r>
              <a:rPr lang="en-US" sz="2900" i="1" dirty="0"/>
              <a:t>  - book 1, chapter 5,verse 2. PS My own mirror </a:t>
            </a:r>
            <a:r>
              <a:rPr lang="en-US" sz="2900" i="1" dirty="0" smtClean="0"/>
              <a:t>English </a:t>
            </a:r>
            <a:r>
              <a:rPr lang="en-US" sz="2900" i="1" dirty="0"/>
              <a:t>translation of the Greek quote. The English version in the book itself is not a perfect mirror translation I prefer older Swedish version than 1998 it is closer to the Greek </a:t>
            </a:r>
            <a:r>
              <a:rPr lang="en-US" sz="2900" i="1" dirty="0" smtClean="0"/>
              <a:t>text)</a:t>
            </a:r>
            <a:endParaRPr lang="sv-SE" sz="2900" i="1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556792"/>
            <a:ext cx="2844876" cy="4392488"/>
          </a:xfrm>
        </p:spPr>
      </p:pic>
    </p:spTree>
    <p:extLst>
      <p:ext uri="{BB962C8B-B14F-4D97-AF65-F5344CB8AC3E}">
        <p14:creationId xmlns:p14="http://schemas.microsoft.com/office/powerpoint/2010/main" val="218714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57328"/>
          </a:xfrm>
        </p:spPr>
        <p:txBody>
          <a:bodyPr>
            <a:normAutofit lnSpcReduction="10000"/>
          </a:bodyPr>
          <a:lstStyle/>
          <a:p>
            <a:endParaRPr lang="sv-SE" dirty="0"/>
          </a:p>
          <a:p>
            <a:pPr marL="0" indent="0">
              <a:buNone/>
            </a:pPr>
            <a:r>
              <a:rPr lang="en-US" i="1" dirty="0" smtClean="0"/>
              <a:t>“During </a:t>
            </a:r>
            <a:r>
              <a:rPr lang="en-US" i="1" dirty="0"/>
              <a:t>the 3rd century B.C., when the Hebrew </a:t>
            </a:r>
            <a:r>
              <a:rPr lang="en-US" i="1" dirty="0" smtClean="0"/>
              <a:t>Bible </a:t>
            </a:r>
            <a:r>
              <a:rPr lang="en-US" i="1" dirty="0"/>
              <a:t>was translated into the </a:t>
            </a:r>
            <a:r>
              <a:rPr lang="en-US" i="1" dirty="0" smtClean="0"/>
              <a:t>Greek Septuagint </a:t>
            </a:r>
            <a:r>
              <a:rPr lang="en-US" i="1" dirty="0"/>
              <a:t>for the use of the Hellenized Jews of Alexandria, the terms Aramean [</a:t>
            </a:r>
            <a:r>
              <a:rPr lang="en-US" i="1" dirty="0">
                <a:solidFill>
                  <a:srgbClr val="FFFF00"/>
                </a:solidFill>
              </a:rPr>
              <a:t>hebrew: </a:t>
            </a:r>
            <a:r>
              <a:rPr lang="en-US" i="1" dirty="0" smtClean="0">
                <a:solidFill>
                  <a:srgbClr val="FFFF00"/>
                </a:solidFill>
              </a:rPr>
              <a:t>Aramim] </a:t>
            </a:r>
            <a:r>
              <a:rPr lang="en-US" i="1" dirty="0" smtClean="0"/>
              <a:t>and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i="1" dirty="0"/>
              <a:t>Aramaic [</a:t>
            </a:r>
            <a:r>
              <a:rPr lang="en-US" i="1" dirty="0">
                <a:solidFill>
                  <a:srgbClr val="FFFF00"/>
                </a:solidFill>
              </a:rPr>
              <a:t>Hebrew: Aramit</a:t>
            </a:r>
            <a:r>
              <a:rPr lang="en-US" i="1" dirty="0"/>
              <a:t>] of the Hebrew Bible were translated into “Syrian” [</a:t>
            </a:r>
            <a:r>
              <a:rPr lang="en-US" i="1" dirty="0">
                <a:solidFill>
                  <a:srgbClr val="FFFF00"/>
                </a:solidFill>
              </a:rPr>
              <a:t>greek: s</a:t>
            </a:r>
            <a:r>
              <a:rPr lang="en-US" i="1" dirty="0" smtClean="0">
                <a:solidFill>
                  <a:srgbClr val="FFFF00"/>
                </a:solidFill>
              </a:rPr>
              <a:t>yros/syrioi</a:t>
            </a:r>
            <a:r>
              <a:rPr lang="en-US" i="1" dirty="0"/>
              <a:t>,] and “the Syrian tongue” [</a:t>
            </a:r>
            <a:r>
              <a:rPr lang="en-US" i="1" dirty="0">
                <a:solidFill>
                  <a:srgbClr val="FFFF00"/>
                </a:solidFill>
              </a:rPr>
              <a:t>greek: Suristi</a:t>
            </a:r>
            <a:r>
              <a:rPr lang="en-US" i="1" dirty="0"/>
              <a:t>] respectively</a:t>
            </a:r>
            <a:r>
              <a:rPr lang="en-US" i="1" dirty="0" smtClean="0"/>
              <a:t>.”</a:t>
            </a:r>
          </a:p>
          <a:p>
            <a:pPr marL="0" indent="0">
              <a:buNone/>
            </a:pPr>
            <a:endParaRPr lang="en-US" sz="1900" i="1" dirty="0"/>
          </a:p>
          <a:p>
            <a:pPr marL="0" indent="0">
              <a:buNone/>
            </a:pPr>
            <a:r>
              <a:rPr lang="en-US" sz="1800" i="1" dirty="0" smtClean="0"/>
              <a:t>(</a:t>
            </a:r>
            <a:r>
              <a:rPr lang="en-US" sz="1800" dirty="0" smtClean="0"/>
              <a:t>Bracket info added by me; </a:t>
            </a:r>
            <a:r>
              <a:rPr lang="sv-SE" sz="1800" dirty="0" smtClean="0"/>
              <a:t>read ”</a:t>
            </a:r>
            <a:r>
              <a:rPr lang="sv-SE" sz="1800" i="1" dirty="0" smtClean="0"/>
              <a:t>Assyria </a:t>
            </a:r>
            <a:r>
              <a:rPr lang="sv-SE" sz="1800" i="1" dirty="0"/>
              <a:t>&amp; Syria: </a:t>
            </a:r>
            <a:r>
              <a:rPr lang="sv-SE" sz="1800" i="1" dirty="0" smtClean="0"/>
              <a:t>synonyms?</a:t>
            </a:r>
            <a:r>
              <a:rPr lang="sv-SE" sz="1800" dirty="0" smtClean="0"/>
              <a:t>” paper by John </a:t>
            </a:r>
            <a:r>
              <a:rPr lang="sv-SE" sz="1800" dirty="0"/>
              <a:t>Joseph </a:t>
            </a:r>
            <a:r>
              <a:rPr lang="sv-SE" sz="1800" dirty="0" smtClean="0"/>
              <a:t>Vs. </a:t>
            </a:r>
            <a:r>
              <a:rPr lang="sv-SE" sz="1800" dirty="0"/>
              <a:t>Richard Nelson Frye, </a:t>
            </a:r>
            <a:r>
              <a:rPr lang="sv-SE" sz="1800" dirty="0" smtClean="0"/>
              <a:t>in </a:t>
            </a:r>
            <a:r>
              <a:rPr lang="sv-SE" sz="1800" dirty="0"/>
              <a:t>Journal of Assyrian </a:t>
            </a:r>
            <a:r>
              <a:rPr lang="sv-SE" sz="1800" dirty="0" smtClean="0"/>
              <a:t>Academic Studies </a:t>
            </a:r>
            <a:r>
              <a:rPr lang="sv-SE" sz="1800" dirty="0"/>
              <a:t>[JAAS] </a:t>
            </a:r>
            <a:r>
              <a:rPr lang="sv-SE" sz="1800" dirty="0" smtClean="0"/>
              <a:t>page 38 and John Josephs book ”</a:t>
            </a:r>
            <a:r>
              <a:rPr lang="sv-SE" sz="1800" i="1" dirty="0" smtClean="0"/>
              <a:t>The modern Assyrians of the Middle East – encounters with western christian missions archeologists and colonial powers </a:t>
            </a:r>
            <a:r>
              <a:rPr lang="sv-SE" sz="1800" dirty="0" smtClean="0"/>
              <a:t>– brill 2000, page 9)</a:t>
            </a:r>
            <a:endParaRPr lang="en-US" sz="1800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endParaRPr lang="en-US" i="1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7200" b="1" dirty="0" err="1" smtClean="0"/>
              <a:t>Septuaginta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93143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6000" b="1" dirty="0" err="1" smtClean="0"/>
              <a:t>Posidonius</a:t>
            </a:r>
            <a:r>
              <a:rPr lang="sv-SE" sz="6000" b="1" dirty="0" smtClean="0"/>
              <a:t> of </a:t>
            </a:r>
            <a:r>
              <a:rPr lang="sv-SE" sz="6000" b="1" dirty="0" err="1" smtClean="0"/>
              <a:t>Apamea</a:t>
            </a:r>
            <a:r>
              <a:rPr lang="sv-SE" sz="6000" b="1" dirty="0" smtClean="0"/>
              <a:t> </a:t>
            </a:r>
            <a:endParaRPr lang="sv-SE" sz="6000" b="1" dirty="0"/>
          </a:p>
        </p:txBody>
      </p:sp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Posidonius</a:t>
            </a:r>
            <a:r>
              <a:rPr lang="en-US" dirty="0" smtClean="0"/>
              <a:t> of </a:t>
            </a:r>
            <a:r>
              <a:rPr lang="en-US" dirty="0" err="1"/>
              <a:t>Apamea</a:t>
            </a:r>
            <a:r>
              <a:rPr lang="en-US" dirty="0"/>
              <a:t> (ca. 135 BC - 51 BC)   </a:t>
            </a:r>
            <a:endParaRPr lang="sv-SE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sz="3500" i="1" dirty="0" smtClean="0"/>
              <a:t>"</a:t>
            </a:r>
            <a:r>
              <a:rPr lang="en-US" sz="3500" i="1" dirty="0"/>
              <a:t>The people we </a:t>
            </a:r>
            <a:r>
              <a:rPr lang="en-US" sz="3500" i="1" dirty="0" smtClean="0"/>
              <a:t>Greeks </a:t>
            </a:r>
            <a:r>
              <a:rPr lang="en-US" sz="3500" i="1" dirty="0"/>
              <a:t>call </a:t>
            </a:r>
            <a:r>
              <a:rPr lang="en-US" sz="3500" b="1" dirty="0" err="1" smtClean="0">
                <a:solidFill>
                  <a:srgbClr val="FFFF00"/>
                </a:solidFill>
              </a:rPr>
              <a:t>Σύριοι</a:t>
            </a:r>
            <a:r>
              <a:rPr lang="en-US" sz="3500" b="1" dirty="0" smtClean="0">
                <a:solidFill>
                  <a:srgbClr val="FFFF00"/>
                </a:solidFill>
              </a:rPr>
              <a:t>/</a:t>
            </a:r>
            <a:r>
              <a:rPr lang="en-US" sz="3500" i="1" dirty="0" err="1" smtClean="0">
                <a:solidFill>
                  <a:srgbClr val="FFFF00"/>
                </a:solidFill>
              </a:rPr>
              <a:t>Surioi</a:t>
            </a:r>
            <a:r>
              <a:rPr lang="en-US" sz="3500" i="1" dirty="0" smtClean="0">
                <a:solidFill>
                  <a:srgbClr val="FFFF00"/>
                </a:solidFill>
              </a:rPr>
              <a:t>, </a:t>
            </a:r>
            <a:r>
              <a:rPr lang="en-US" sz="3500" i="1" dirty="0">
                <a:solidFill>
                  <a:srgbClr val="FFFF00"/>
                </a:solidFill>
              </a:rPr>
              <a:t>they call </a:t>
            </a:r>
            <a:r>
              <a:rPr lang="en-US" sz="3500" i="1" dirty="0" smtClean="0">
                <a:solidFill>
                  <a:srgbClr val="FFFF00"/>
                </a:solidFill>
              </a:rPr>
              <a:t>themselves </a:t>
            </a:r>
            <a:r>
              <a:rPr lang="el-GR" sz="3500" i="1" dirty="0" smtClean="0">
                <a:solidFill>
                  <a:srgbClr val="FFFF00"/>
                </a:solidFill>
              </a:rPr>
              <a:t>Αραμαϊ</a:t>
            </a:r>
            <a:r>
              <a:rPr lang="sv-SE" sz="3500" i="1" dirty="0" smtClean="0">
                <a:solidFill>
                  <a:srgbClr val="FFFF00"/>
                </a:solidFill>
              </a:rPr>
              <a:t>oi/</a:t>
            </a:r>
            <a:r>
              <a:rPr lang="en-US" sz="3500" i="1" dirty="0" err="1" smtClean="0">
                <a:solidFill>
                  <a:srgbClr val="FFFF00"/>
                </a:solidFill>
              </a:rPr>
              <a:t>Aramaioi</a:t>
            </a:r>
            <a:r>
              <a:rPr lang="en-US" sz="3500" i="1" dirty="0" smtClean="0"/>
              <a:t>.</a:t>
            </a:r>
            <a:endParaRPr lang="sv-SE" sz="35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900" dirty="0" smtClean="0"/>
              <a:t>(</a:t>
            </a:r>
            <a:r>
              <a:rPr lang="en-US" sz="1900" dirty="0"/>
              <a:t>See J.G. Kidd, </a:t>
            </a:r>
            <a:r>
              <a:rPr lang="en-US" sz="1900" dirty="0" err="1"/>
              <a:t>Posidonius</a:t>
            </a:r>
            <a:r>
              <a:rPr lang="en-US" sz="1900" dirty="0"/>
              <a:t> (Cambridge Classical Texts and Commentaries, 1988), vol. 2, pt. 2, pp . 955-956)</a:t>
            </a:r>
            <a:endParaRPr lang="sv-SE" sz="1900" dirty="0"/>
          </a:p>
          <a:p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83234"/>
            <a:ext cx="3456383" cy="4424170"/>
          </a:xfrm>
        </p:spPr>
      </p:pic>
    </p:spTree>
    <p:extLst>
      <p:ext uri="{BB962C8B-B14F-4D97-AF65-F5344CB8AC3E}">
        <p14:creationId xmlns:p14="http://schemas.microsoft.com/office/powerpoint/2010/main" val="206432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7200" b="1" dirty="0" err="1" smtClean="0"/>
              <a:t>Strabo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9" name="Platshållare för innehåll 8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born </a:t>
            </a:r>
            <a:r>
              <a:rPr lang="en-US" dirty="0"/>
              <a:t>63 BC or 64 BC, died ca. 24 AD), a Greek historian, geographer and </a:t>
            </a:r>
            <a:r>
              <a:rPr lang="en-US" dirty="0" smtClean="0"/>
              <a:t>philosopher</a:t>
            </a:r>
          </a:p>
          <a:p>
            <a:endParaRPr lang="en-US" i="1" dirty="0" smtClean="0"/>
          </a:p>
          <a:p>
            <a:r>
              <a:rPr lang="en-US" sz="3100" i="1" dirty="0" smtClean="0"/>
              <a:t>"</a:t>
            </a:r>
            <a:r>
              <a:rPr lang="en-US" sz="3100" i="1" dirty="0" err="1" smtClean="0"/>
              <a:t>Poseidonius</a:t>
            </a:r>
            <a:r>
              <a:rPr lang="en-US" sz="3100" i="1" dirty="0" smtClean="0"/>
              <a:t> conjectures that the names of these nations also are akin; for, says he, the people whom we call </a:t>
            </a:r>
            <a:r>
              <a:rPr lang="en-US" sz="3100" b="1" i="1" dirty="0" smtClean="0">
                <a:solidFill>
                  <a:srgbClr val="FFFF00"/>
                </a:solidFill>
              </a:rPr>
              <a:t>Syrians</a:t>
            </a:r>
            <a:r>
              <a:rPr lang="en-US" sz="3100" i="1" dirty="0" smtClean="0"/>
              <a:t> are by the </a:t>
            </a:r>
            <a:r>
              <a:rPr lang="en-US" sz="3100" b="1" i="1" dirty="0" smtClean="0">
                <a:solidFill>
                  <a:srgbClr val="FFFF00"/>
                </a:solidFill>
              </a:rPr>
              <a:t>Syrians</a:t>
            </a:r>
            <a:r>
              <a:rPr lang="en-US" sz="3100" i="1" dirty="0" smtClean="0"/>
              <a:t> themselves called </a:t>
            </a:r>
            <a:r>
              <a:rPr lang="en-US" sz="3100" b="1" i="1" dirty="0" smtClean="0">
                <a:solidFill>
                  <a:srgbClr val="FFFF00"/>
                </a:solidFill>
              </a:rPr>
              <a:t>Arameans</a:t>
            </a:r>
            <a:r>
              <a:rPr lang="en-US" sz="3100" i="1" dirty="0" smtClean="0"/>
              <a:t>."</a:t>
            </a:r>
            <a:endParaRPr lang="sv-SE" sz="3100" dirty="0" smtClean="0"/>
          </a:p>
          <a:p>
            <a:endParaRPr lang="sv-SE" dirty="0" smtClean="0"/>
          </a:p>
          <a:p>
            <a:r>
              <a:rPr lang="en-US" sz="2300" dirty="0"/>
              <a:t>(The Geography of Strabo, translated by Horace Leonard Jones and published in Vol. I of the Loeb Classical Library edition, 1917, Book I, </a:t>
            </a:r>
            <a:r>
              <a:rPr lang="en-US" sz="2300" dirty="0" err="1"/>
              <a:t>Chapt</a:t>
            </a:r>
            <a:r>
              <a:rPr lang="en-US" sz="2300" dirty="0"/>
              <a:t>. 2, 34)</a:t>
            </a:r>
            <a:endParaRPr lang="sv-SE" sz="2300" dirty="0"/>
          </a:p>
          <a:p>
            <a:endParaRPr lang="sv-SE" dirty="0"/>
          </a:p>
        </p:txBody>
      </p:sp>
      <p:pic>
        <p:nvPicPr>
          <p:cNvPr id="11" name="Platshållare för innehåll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970" y="1524000"/>
            <a:ext cx="3781697" cy="4572000"/>
          </a:xfrm>
        </p:spPr>
      </p:pic>
    </p:spTree>
    <p:extLst>
      <p:ext uri="{BB962C8B-B14F-4D97-AF65-F5344CB8AC3E}">
        <p14:creationId xmlns:p14="http://schemas.microsoft.com/office/powerpoint/2010/main" val="192206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v-SE" sz="4800" b="1" dirty="0" smtClean="0"/>
              <a:t>Titus </a:t>
            </a:r>
            <a:r>
              <a:rPr lang="sv-SE" sz="4800" b="1" dirty="0" err="1" smtClean="0"/>
              <a:t>Flavius</a:t>
            </a:r>
            <a:r>
              <a:rPr lang="sv-SE" sz="4800" b="1" dirty="0" smtClean="0"/>
              <a:t> </a:t>
            </a:r>
            <a:r>
              <a:rPr lang="sv-SE" sz="4800" b="1" dirty="0" err="1" smtClean="0"/>
              <a:t>Josephus</a:t>
            </a:r>
            <a:endParaRPr lang="sv-SE" sz="4800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12064" y="1524000"/>
            <a:ext cx="4059936" cy="4572000"/>
          </a:xfrm>
        </p:spPr>
        <p:txBody>
          <a:bodyPr>
            <a:normAutofit fontScale="85000" lnSpcReduction="20000"/>
          </a:bodyPr>
          <a:lstStyle/>
          <a:p>
            <a:r>
              <a:rPr lang="he-IL" b="1" dirty="0" smtClean="0"/>
              <a:t>יוסף בן מתתיהו</a:t>
            </a:r>
            <a:r>
              <a:rPr lang="en-US" dirty="0" smtClean="0"/>
              <a:t>, </a:t>
            </a:r>
            <a:r>
              <a:rPr lang="en-US" i="1" dirty="0" err="1" smtClean="0"/>
              <a:t>Yohsef</a:t>
            </a:r>
            <a:r>
              <a:rPr lang="en-US" i="1" dirty="0" smtClean="0"/>
              <a:t> ben </a:t>
            </a:r>
            <a:r>
              <a:rPr lang="en-US" i="1" dirty="0" err="1" smtClean="0"/>
              <a:t>Matityahu</a:t>
            </a:r>
            <a:r>
              <a:rPr lang="en-US" i="1" dirty="0" smtClean="0"/>
              <a:t>,  Titus Flavius Josephus </a:t>
            </a:r>
            <a:r>
              <a:rPr lang="en-US" dirty="0" smtClean="0"/>
              <a:t>(ca. 37 – ca. 100 C.E)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900" dirty="0" smtClean="0"/>
              <a:t>(</a:t>
            </a:r>
            <a:r>
              <a:rPr lang="en-US" sz="1900" dirty="0"/>
              <a:t>Antiquities of the Jews, translated by William Whiston in 1737, Book I, Chapt. </a:t>
            </a:r>
            <a:r>
              <a:rPr lang="en-US" sz="1900" dirty="0" smtClean="0"/>
              <a:t>6. Found also in Michael the Syrians </a:t>
            </a:r>
            <a:r>
              <a:rPr lang="en-US" sz="1900" i="1" dirty="0" smtClean="0"/>
              <a:t>Chronicle</a:t>
            </a:r>
            <a:r>
              <a:rPr lang="en-US" sz="1900" dirty="0" smtClean="0"/>
              <a:t> at the end </a:t>
            </a:r>
            <a:r>
              <a:rPr lang="en-US" sz="1900" i="1" dirty="0" smtClean="0"/>
              <a:t>aqefto</a:t>
            </a:r>
            <a:r>
              <a:rPr lang="en-US" sz="1900" dirty="0" smtClean="0"/>
              <a:t> in Edessan Aramaic)</a:t>
            </a:r>
            <a:endParaRPr lang="sv-SE" sz="1900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sv-SE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009" y="1524000"/>
            <a:ext cx="3055620" cy="4572000"/>
          </a:xfrm>
        </p:spPr>
      </p:pic>
      <p:pic>
        <p:nvPicPr>
          <p:cNvPr id="5" name="Bildobjekt 4" descr="C:\Users\Dell\Desktop\flavius josefus greek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44" y="2420888"/>
            <a:ext cx="4113764" cy="79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23" y="4114065"/>
            <a:ext cx="4227770" cy="58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0" y="3240716"/>
            <a:ext cx="4150938" cy="79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06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Titus </a:t>
            </a:r>
            <a:r>
              <a:rPr lang="sv-SE" b="1" dirty="0" err="1" smtClean="0"/>
              <a:t>Flavius</a:t>
            </a:r>
            <a:r>
              <a:rPr lang="sv-SE" b="1" dirty="0" smtClean="0"/>
              <a:t> </a:t>
            </a:r>
            <a:r>
              <a:rPr lang="sv-SE" b="1" dirty="0" err="1" smtClean="0"/>
              <a:t>Josefus</a:t>
            </a:r>
            <a:r>
              <a:rPr lang="sv-SE" b="1" dirty="0" smtClean="0"/>
              <a:t> 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 err="1"/>
              <a:t>Adados</a:t>
            </a:r>
            <a:r>
              <a:rPr lang="en-US" dirty="0"/>
              <a:t> and </a:t>
            </a:r>
            <a:r>
              <a:rPr lang="en-US" i="1" dirty="0" err="1"/>
              <a:t>Azaelos</a:t>
            </a:r>
            <a:r>
              <a:rPr lang="en-US" dirty="0"/>
              <a:t>  (Bar </a:t>
            </a:r>
            <a:r>
              <a:rPr lang="en-US" dirty="0" err="1"/>
              <a:t>Hadad</a:t>
            </a:r>
            <a:r>
              <a:rPr lang="en-US" dirty="0"/>
              <a:t> and </a:t>
            </a:r>
            <a:r>
              <a:rPr lang="en-US" dirty="0" err="1"/>
              <a:t>Hazael</a:t>
            </a:r>
            <a:r>
              <a:rPr lang="en-US" dirty="0"/>
              <a:t> venerated as </a:t>
            </a:r>
            <a:r>
              <a:rPr lang="en-US" dirty="0" err="1"/>
              <a:t>deites</a:t>
            </a:r>
            <a:r>
              <a:rPr lang="en-US" dirty="0"/>
              <a:t> of the Arameans of the 1</a:t>
            </a:r>
            <a:r>
              <a:rPr lang="en-US" baseline="30000" dirty="0"/>
              <a:t>st</a:t>
            </a:r>
            <a:r>
              <a:rPr lang="en-US" dirty="0"/>
              <a:t> century BCE mentioned by Flavius </a:t>
            </a:r>
            <a:r>
              <a:rPr lang="en-US" dirty="0" err="1"/>
              <a:t>Josefus</a:t>
            </a:r>
            <a:r>
              <a:rPr lang="en-US" dirty="0"/>
              <a:t> who in turn </a:t>
            </a:r>
            <a:r>
              <a:rPr lang="en-US" dirty="0" smtClean="0"/>
              <a:t>refers to </a:t>
            </a:r>
            <a:r>
              <a:rPr lang="en-US" dirty="0"/>
              <a:t>the Greek historian and philosopher Nicholas of Damascus (born 64 BCE) as a source </a:t>
            </a:r>
            <a:r>
              <a:rPr lang="en-US" dirty="0" smtClean="0">
                <a:solidFill>
                  <a:srgbClr val="FFFF00"/>
                </a:solidFill>
              </a:rPr>
              <a:t>(see the paper of Herbert </a:t>
            </a:r>
            <a:r>
              <a:rPr lang="en-US" dirty="0" err="1" smtClean="0">
                <a:solidFill>
                  <a:srgbClr val="FFFF00"/>
                </a:solidFill>
              </a:rPr>
              <a:t>Niehr</a:t>
            </a:r>
            <a:r>
              <a:rPr lang="en-US" dirty="0" smtClean="0">
                <a:solidFill>
                  <a:srgbClr val="FFFF00"/>
                </a:solidFill>
              </a:rPr>
              <a:t> about Aramean religion from the book “</a:t>
            </a:r>
            <a:r>
              <a:rPr lang="en-US" i="1" dirty="0" smtClean="0">
                <a:solidFill>
                  <a:srgbClr val="FFFF00"/>
                </a:solidFill>
              </a:rPr>
              <a:t>The Arameans in  ancient Syria</a:t>
            </a:r>
            <a:r>
              <a:rPr lang="en-US" dirty="0" smtClean="0">
                <a:solidFill>
                  <a:srgbClr val="FFFF00"/>
                </a:solidFill>
              </a:rPr>
              <a:t>” (2014)</a:t>
            </a:r>
            <a:endParaRPr lang="sv-SE" dirty="0">
              <a:solidFill>
                <a:srgbClr val="FFFF00"/>
              </a:solidFill>
            </a:endParaRPr>
          </a:p>
          <a:p>
            <a:endParaRPr lang="sv-SE" dirty="0">
              <a:solidFill>
                <a:srgbClr val="FFFF00"/>
              </a:solidFill>
            </a:endParaRPr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914" y="1523999"/>
            <a:ext cx="3088502" cy="4869503"/>
          </a:xfrm>
        </p:spPr>
      </p:pic>
    </p:spTree>
    <p:extLst>
      <p:ext uri="{BB962C8B-B14F-4D97-AF65-F5344CB8AC3E}">
        <p14:creationId xmlns:p14="http://schemas.microsoft.com/office/powerpoint/2010/main" val="365675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err="1" smtClean="0"/>
              <a:t>Naaman</a:t>
            </a:r>
            <a:r>
              <a:rPr lang="sv-SE" b="1" dirty="0" smtClean="0"/>
              <a:t> the Aramean general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330824" cy="4572000"/>
          </a:xfrm>
        </p:spPr>
        <p:txBody>
          <a:bodyPr>
            <a:normAutofit fontScale="62500" lnSpcReduction="20000"/>
          </a:bodyPr>
          <a:lstStyle/>
          <a:p>
            <a:r>
              <a:rPr lang="sv-SE" sz="3200" dirty="0" err="1" smtClean="0"/>
              <a:t>Naaman</a:t>
            </a:r>
            <a:r>
              <a:rPr lang="sv-SE" sz="3200" dirty="0" smtClean="0"/>
              <a:t> the general </a:t>
            </a:r>
            <a:r>
              <a:rPr lang="sv-SE" sz="3200" dirty="0" err="1" smtClean="0"/>
              <a:t>who</a:t>
            </a:r>
            <a:r>
              <a:rPr lang="sv-SE" sz="3200" dirty="0" smtClean="0"/>
              <a:t> </a:t>
            </a:r>
            <a:r>
              <a:rPr lang="sv-SE" sz="3200" dirty="0" err="1" smtClean="0"/>
              <a:t>lived</a:t>
            </a:r>
            <a:r>
              <a:rPr lang="sv-SE" sz="3200" dirty="0" smtClean="0"/>
              <a:t> at the </a:t>
            </a:r>
            <a:r>
              <a:rPr lang="sv-SE" sz="3200" dirty="0" err="1" smtClean="0"/>
              <a:t>time</a:t>
            </a:r>
            <a:r>
              <a:rPr lang="sv-SE" sz="3200" dirty="0" smtClean="0"/>
              <a:t> of the </a:t>
            </a:r>
            <a:r>
              <a:rPr lang="sv-SE" sz="3200" dirty="0" err="1" smtClean="0"/>
              <a:t>prophet</a:t>
            </a:r>
            <a:r>
              <a:rPr lang="sv-SE" sz="3200" dirty="0" smtClean="0"/>
              <a:t> </a:t>
            </a:r>
            <a:r>
              <a:rPr lang="sv-SE" sz="3200" dirty="0" err="1" smtClean="0"/>
              <a:t>Elisha</a:t>
            </a:r>
            <a:r>
              <a:rPr lang="sv-SE" sz="3200" dirty="0" smtClean="0"/>
              <a:t> (</a:t>
            </a:r>
            <a:r>
              <a:rPr lang="sv-SE" sz="3200" dirty="0" err="1" smtClean="0"/>
              <a:t>lived</a:t>
            </a:r>
            <a:r>
              <a:rPr lang="sv-SE" sz="3200" dirty="0" smtClean="0"/>
              <a:t> in the 9th </a:t>
            </a:r>
            <a:r>
              <a:rPr lang="sv-SE" sz="3200" dirty="0" err="1" smtClean="0"/>
              <a:t>century</a:t>
            </a:r>
            <a:r>
              <a:rPr lang="sv-SE" sz="3200" dirty="0" smtClean="0"/>
              <a:t> BCE)</a:t>
            </a:r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r>
              <a:rPr lang="sv-SE" sz="2900" dirty="0" smtClean="0"/>
              <a:t>Called Aramean 2 Kings 5:1-2 (</a:t>
            </a:r>
            <a:r>
              <a:rPr lang="sv-SE" sz="2900" i="1" dirty="0" smtClean="0"/>
              <a:t>PS King James version based on Septuagint anachronistically calls him Syrian instead of Aramean at a time in history where Arameans weren’t called Syrians yet in Greek nor in Syriac)</a:t>
            </a:r>
          </a:p>
          <a:p>
            <a:endParaRPr lang="sv-SE" dirty="0" smtClean="0"/>
          </a:p>
          <a:p>
            <a:endParaRPr lang="sv-SE" dirty="0"/>
          </a:p>
          <a:p>
            <a:r>
              <a:rPr lang="sv-SE" sz="3200" dirty="0" err="1" smtClean="0"/>
              <a:t>Naaman</a:t>
            </a:r>
            <a:r>
              <a:rPr lang="sv-SE" sz="3200" dirty="0" smtClean="0"/>
              <a:t> the  Syrian in gospel of Luke 4:27</a:t>
            </a:r>
          </a:p>
          <a:p>
            <a:pPr marL="0" indent="0">
              <a:buNone/>
            </a:pP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900" dirty="0"/>
              <a:t>“</a:t>
            </a:r>
            <a:r>
              <a:rPr lang="en-US" sz="2900" b="1" dirty="0"/>
              <a:t>Now </a:t>
            </a:r>
            <a:r>
              <a:rPr lang="en-US" sz="2900" b="1" dirty="0" err="1"/>
              <a:t>Naaman</a:t>
            </a:r>
            <a:r>
              <a:rPr lang="en-US" sz="2900" b="1" dirty="0"/>
              <a:t>, the general of the </a:t>
            </a:r>
            <a:r>
              <a:rPr lang="en-US" sz="2900" b="1" dirty="0">
                <a:solidFill>
                  <a:srgbClr val="FFFF00"/>
                </a:solidFill>
              </a:rPr>
              <a:t>king of Aram</a:t>
            </a:r>
            <a:r>
              <a:rPr lang="en-US" sz="2900" dirty="0"/>
              <a:t>, was a prominent man before his lord and respected, for through him had the Lord given victory to </a:t>
            </a:r>
            <a:r>
              <a:rPr lang="en-US" sz="2900" b="1" dirty="0"/>
              <a:t>Aram</a:t>
            </a:r>
            <a:r>
              <a:rPr lang="en-US" sz="2900" dirty="0"/>
              <a:t>; and the man was a great warrior, and he was a </a:t>
            </a:r>
            <a:r>
              <a:rPr lang="en-US" sz="2900" dirty="0" err="1"/>
              <a:t>mezora</a:t>
            </a:r>
            <a:r>
              <a:rPr lang="en-US" sz="2900" dirty="0"/>
              <a:t>. Now the </a:t>
            </a:r>
            <a:r>
              <a:rPr lang="en-US" sz="2900" b="1" dirty="0">
                <a:solidFill>
                  <a:srgbClr val="FFFF00"/>
                </a:solidFill>
              </a:rPr>
              <a:t>Arameans</a:t>
            </a:r>
            <a:r>
              <a:rPr lang="en-US" sz="2900" dirty="0"/>
              <a:t> went out in bands and captured from the land of Israel a young girl, who ministered to </a:t>
            </a:r>
            <a:r>
              <a:rPr lang="en-US" sz="2900" dirty="0" err="1"/>
              <a:t>Naaman's</a:t>
            </a:r>
            <a:r>
              <a:rPr lang="en-US" sz="2900" dirty="0"/>
              <a:t> wife.”</a:t>
            </a:r>
            <a:endParaRPr lang="sv-SE" sz="2900" dirty="0"/>
          </a:p>
          <a:p>
            <a:pPr marL="0" indent="0">
              <a:buNone/>
            </a:pPr>
            <a:r>
              <a:rPr lang="en-US" sz="2900" dirty="0" smtClean="0"/>
              <a:t>      —</a:t>
            </a:r>
            <a:r>
              <a:rPr lang="en-US" sz="2900" dirty="0" err="1"/>
              <a:t>Melachim</a:t>
            </a:r>
            <a:r>
              <a:rPr lang="en-US" sz="2900" dirty="0"/>
              <a:t> II,  </a:t>
            </a:r>
            <a:r>
              <a:rPr lang="en-US" sz="2900" dirty="0" smtClean="0"/>
              <a:t>2 Kings 5:1-2</a:t>
            </a:r>
            <a:endParaRPr lang="sv-SE" sz="2900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“There were also many lepers in Israel in the time of the prophet Elisha, and none of them was cleansed except </a:t>
            </a:r>
            <a:r>
              <a:rPr lang="en-US" b="1" dirty="0" err="1" smtClean="0">
                <a:solidFill>
                  <a:srgbClr val="FFFF00"/>
                </a:solidFill>
              </a:rPr>
              <a:t>Naaman</a:t>
            </a:r>
            <a:r>
              <a:rPr lang="en-US" b="1" dirty="0" smtClean="0">
                <a:solidFill>
                  <a:srgbClr val="FFFF00"/>
                </a:solidFill>
              </a:rPr>
              <a:t> the Syrian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r>
              <a:rPr lang="en-US" dirty="0" smtClean="0"/>
              <a:t>” (Gospel of Luke 4:27. the gospel was written around 80-100 CE)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873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dirty="0" err="1" smtClean="0"/>
              <a:t>Naaman</a:t>
            </a:r>
            <a:r>
              <a:rPr lang="sv-SE" dirty="0" smtClean="0"/>
              <a:t> is </a:t>
            </a:r>
            <a:r>
              <a:rPr lang="sv-SE" dirty="0" err="1" smtClean="0"/>
              <a:t>usually</a:t>
            </a:r>
            <a:r>
              <a:rPr lang="sv-SE" dirty="0" smtClean="0"/>
              <a:t> </a:t>
            </a:r>
            <a:r>
              <a:rPr lang="sv-SE" dirty="0" err="1" smtClean="0"/>
              <a:t>called</a:t>
            </a:r>
            <a:r>
              <a:rPr lang="sv-SE" dirty="0" smtClean="0"/>
              <a:t> ”Syrian” (</a:t>
            </a:r>
            <a:r>
              <a:rPr lang="en-US" sz="2800" b="1" dirty="0" smtClean="0">
                <a:solidFill>
                  <a:srgbClr val="FFFF00"/>
                </a:solidFill>
              </a:rPr>
              <a:t>Σύρυς</a:t>
            </a:r>
            <a:r>
              <a:rPr lang="sv-SE" dirty="0" smtClean="0"/>
              <a:t>) in Gospel </a:t>
            </a:r>
            <a:r>
              <a:rPr lang="sv-SE" dirty="0" err="1" smtClean="0"/>
              <a:t>of</a:t>
            </a:r>
            <a:r>
              <a:rPr lang="sv-SE" dirty="0" smtClean="0"/>
              <a:t> Luke 4:27 in </a:t>
            </a:r>
            <a:r>
              <a:rPr lang="sv-SE" dirty="0" err="1" smtClean="0"/>
              <a:t>Greek</a:t>
            </a:r>
            <a:r>
              <a:rPr lang="sv-SE" dirty="0"/>
              <a:t> </a:t>
            </a:r>
            <a:r>
              <a:rPr lang="sv-SE" dirty="0" smtClean="0"/>
              <a:t>and </a:t>
            </a:r>
            <a:r>
              <a:rPr lang="sv-SE" dirty="0" err="1" smtClean="0"/>
              <a:t>other</a:t>
            </a:r>
            <a:r>
              <a:rPr lang="sv-SE" dirty="0" smtClean="0"/>
              <a:t> Western </a:t>
            </a:r>
            <a:r>
              <a:rPr lang="sv-SE" dirty="0" err="1" smtClean="0"/>
              <a:t>languages</a:t>
            </a:r>
            <a:r>
              <a:rPr lang="sv-SE" dirty="0" smtClean="0"/>
              <a:t> </a:t>
            </a:r>
            <a:r>
              <a:rPr lang="sv-SE" dirty="0" err="1" smtClean="0"/>
              <a:t>such</a:t>
            </a:r>
            <a:r>
              <a:rPr lang="sv-SE" dirty="0" smtClean="0"/>
              <a:t> as Swedish and English. </a:t>
            </a:r>
            <a:r>
              <a:rPr lang="sv-SE" dirty="0" err="1"/>
              <a:t>B</a:t>
            </a:r>
            <a:r>
              <a:rPr lang="sv-SE" dirty="0" err="1" smtClean="0"/>
              <a:t>ut</a:t>
            </a:r>
            <a:r>
              <a:rPr lang="sv-SE" dirty="0" smtClean="0"/>
              <a:t> </a:t>
            </a:r>
            <a:r>
              <a:rPr lang="sv-SE" dirty="0" err="1" smtClean="0"/>
              <a:t>called</a:t>
            </a:r>
            <a:r>
              <a:rPr lang="sv-SE" dirty="0" smtClean="0"/>
              <a:t> ”</a:t>
            </a:r>
            <a:r>
              <a:rPr lang="sv-SE" dirty="0" err="1" smtClean="0"/>
              <a:t>Aramean</a:t>
            </a:r>
            <a:r>
              <a:rPr lang="sv-SE" dirty="0" smtClean="0"/>
              <a:t>” just as in 2 </a:t>
            </a:r>
            <a:r>
              <a:rPr lang="sv-SE" dirty="0" err="1" smtClean="0"/>
              <a:t>kings</a:t>
            </a:r>
            <a:r>
              <a:rPr lang="sv-SE" dirty="0" smtClean="0"/>
              <a:t> 5:1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called</a:t>
            </a:r>
            <a:r>
              <a:rPr lang="sv-SE" dirty="0" smtClean="0"/>
              <a:t> ”</a:t>
            </a:r>
            <a:r>
              <a:rPr lang="sv-SE" dirty="0" err="1" smtClean="0"/>
              <a:t>Aramean</a:t>
            </a:r>
            <a:r>
              <a:rPr lang="sv-SE" dirty="0" smtClean="0"/>
              <a:t>” (</a:t>
            </a:r>
            <a:r>
              <a:rPr lang="sv-SE" i="1" dirty="0" err="1" smtClean="0"/>
              <a:t>Armoyo</a:t>
            </a:r>
            <a:r>
              <a:rPr lang="sv-SE" i="1" dirty="0" smtClean="0"/>
              <a:t>/</a:t>
            </a:r>
            <a:r>
              <a:rPr lang="sv-SE" i="1" dirty="0" err="1" smtClean="0"/>
              <a:t>Oromoyo</a:t>
            </a:r>
            <a:r>
              <a:rPr lang="sv-SE" i="1" dirty="0" smtClean="0"/>
              <a:t>/</a:t>
            </a:r>
            <a:r>
              <a:rPr lang="sv-SE" i="1" dirty="0" err="1" smtClean="0"/>
              <a:t>Aramaya</a:t>
            </a:r>
            <a:r>
              <a:rPr lang="sv-SE" dirty="0" smtClean="0"/>
              <a:t>) in different </a:t>
            </a:r>
            <a:r>
              <a:rPr lang="sv-SE" dirty="0" err="1" smtClean="0"/>
              <a:t>Edessan</a:t>
            </a:r>
            <a:r>
              <a:rPr lang="sv-SE" dirty="0" smtClean="0"/>
              <a:t> </a:t>
            </a:r>
            <a:r>
              <a:rPr lang="sv-SE" dirty="0" err="1" smtClean="0"/>
              <a:t>Aramaic</a:t>
            </a:r>
            <a:r>
              <a:rPr lang="sv-SE" dirty="0" smtClean="0"/>
              <a:t> NT versions </a:t>
            </a:r>
            <a:r>
              <a:rPr lang="sv-SE" dirty="0" err="1" smtClean="0"/>
              <a:t>according</a:t>
            </a:r>
            <a:r>
              <a:rPr lang="sv-SE" dirty="0" smtClean="0"/>
              <a:t> George </a:t>
            </a:r>
            <a:r>
              <a:rPr lang="sv-SE" dirty="0" err="1" smtClean="0"/>
              <a:t>Kiraz</a:t>
            </a:r>
            <a:r>
              <a:rPr lang="sv-SE" dirty="0" smtClean="0"/>
              <a:t> </a:t>
            </a:r>
            <a:r>
              <a:rPr lang="sv-SE" dirty="0" err="1" smtClean="0"/>
              <a:t>except</a:t>
            </a:r>
            <a:r>
              <a:rPr lang="sv-SE" dirty="0" smtClean="0"/>
              <a:t> for in the </a:t>
            </a:r>
            <a:r>
              <a:rPr lang="sv-SE" dirty="0" err="1" smtClean="0"/>
              <a:t>Harklean</a:t>
            </a:r>
            <a:r>
              <a:rPr lang="sv-SE" dirty="0" smtClean="0"/>
              <a:t> version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was</a:t>
            </a:r>
            <a:r>
              <a:rPr lang="sv-SE" dirty="0" smtClean="0"/>
              <a:t> finished in 616 A.D. </a:t>
            </a:r>
          </a:p>
          <a:p>
            <a:endParaRPr lang="sv-SE" dirty="0" smtClean="0"/>
          </a:p>
          <a:p>
            <a:r>
              <a:rPr lang="sv-SE" dirty="0" err="1" smtClean="0"/>
              <a:t>Sinaiticus</a:t>
            </a:r>
            <a:r>
              <a:rPr lang="sv-SE" dirty="0" smtClean="0"/>
              <a:t> </a:t>
            </a:r>
            <a:r>
              <a:rPr lang="sv-SE" dirty="0" err="1" smtClean="0"/>
              <a:t>Syriacus</a:t>
            </a:r>
            <a:r>
              <a:rPr lang="sv-SE" dirty="0" smtClean="0"/>
              <a:t>:   </a:t>
            </a:r>
            <a:r>
              <a:rPr lang="sv-SE" i="1" dirty="0" err="1" smtClean="0"/>
              <a:t>Armāyā</a:t>
            </a:r>
            <a:r>
              <a:rPr lang="sv-SE" dirty="0" smtClean="0"/>
              <a:t>  “ The </a:t>
            </a:r>
            <a:r>
              <a:rPr lang="sv-SE" dirty="0" err="1" smtClean="0"/>
              <a:t>Aramean</a:t>
            </a:r>
            <a:r>
              <a:rPr lang="sv-SE" dirty="0" smtClean="0"/>
              <a:t>” (</a:t>
            </a:r>
            <a:r>
              <a:rPr lang="sv-SE" i="1" dirty="0" err="1" smtClean="0"/>
              <a:t>Ewangelion</a:t>
            </a:r>
            <a:r>
              <a:rPr lang="sv-SE" i="1" dirty="0" smtClean="0"/>
              <a:t> da-</a:t>
            </a:r>
            <a:r>
              <a:rPr lang="sv-SE" i="1" dirty="0" err="1" smtClean="0"/>
              <a:t>Mfarshe</a:t>
            </a:r>
            <a:r>
              <a:rPr lang="sv-SE" dirty="0" smtClean="0"/>
              <a:t>, Old </a:t>
            </a:r>
            <a:r>
              <a:rPr lang="sv-SE" dirty="0" err="1" smtClean="0"/>
              <a:t>Syriac</a:t>
            </a:r>
            <a:r>
              <a:rPr lang="sv-SE" dirty="0" smtClean="0"/>
              <a:t> in </a:t>
            </a:r>
            <a:r>
              <a:rPr lang="sv-SE" dirty="0" err="1" smtClean="0"/>
              <a:t>english</a:t>
            </a:r>
            <a:r>
              <a:rPr lang="sv-SE" dirty="0" smtClean="0"/>
              <a:t>)</a:t>
            </a:r>
          </a:p>
          <a:p>
            <a:endParaRPr lang="sv-SE" dirty="0" smtClean="0"/>
          </a:p>
          <a:p>
            <a:r>
              <a:rPr lang="sv-SE" dirty="0" smtClean="0"/>
              <a:t> </a:t>
            </a:r>
            <a:r>
              <a:rPr lang="sv-SE" dirty="0" err="1" smtClean="0"/>
              <a:t>Peshitta</a:t>
            </a:r>
            <a:r>
              <a:rPr lang="sv-SE" dirty="0" smtClean="0"/>
              <a:t>:      </a:t>
            </a:r>
            <a:r>
              <a:rPr lang="sv-SE" i="1" dirty="0" err="1" smtClean="0"/>
              <a:t>Na‘mon</a:t>
            </a:r>
            <a:r>
              <a:rPr lang="sv-SE" i="1" dirty="0" smtClean="0"/>
              <a:t> </a:t>
            </a:r>
            <a:r>
              <a:rPr lang="sv-SE" i="1" dirty="0" err="1" smtClean="0"/>
              <a:t>Armāyā</a:t>
            </a:r>
            <a:r>
              <a:rPr lang="sv-SE" i="1" dirty="0" smtClean="0"/>
              <a:t>     </a:t>
            </a:r>
            <a:r>
              <a:rPr lang="sv-SE" dirty="0" smtClean="0"/>
              <a:t>“</a:t>
            </a:r>
            <a:r>
              <a:rPr lang="sv-SE" dirty="0" err="1"/>
              <a:t>Naaman</a:t>
            </a:r>
            <a:r>
              <a:rPr lang="sv-SE" dirty="0"/>
              <a:t> the </a:t>
            </a:r>
            <a:r>
              <a:rPr lang="sv-SE" dirty="0" err="1"/>
              <a:t>Aramean</a:t>
            </a:r>
            <a:r>
              <a:rPr lang="sv-SE" dirty="0" smtClean="0"/>
              <a:t>”</a:t>
            </a:r>
            <a:r>
              <a:rPr lang="sv-SE" dirty="0"/>
              <a:t> (</a:t>
            </a:r>
            <a:r>
              <a:rPr lang="sv-SE" i="1" dirty="0" err="1"/>
              <a:t>Mafaqto</a:t>
            </a:r>
            <a:r>
              <a:rPr lang="sv-SE" i="1" dirty="0"/>
              <a:t> </a:t>
            </a:r>
            <a:r>
              <a:rPr lang="sv-SE" i="1" dirty="0" err="1"/>
              <a:t>Fshitto</a:t>
            </a:r>
            <a:r>
              <a:rPr lang="sv-SE" dirty="0" smtClean="0"/>
              <a:t>)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 err="1" smtClean="0"/>
              <a:t>Harklean</a:t>
            </a:r>
            <a:r>
              <a:rPr lang="sv-SE" dirty="0" smtClean="0"/>
              <a:t>: </a:t>
            </a:r>
            <a:r>
              <a:rPr lang="sv-SE" i="1" dirty="0" err="1" smtClean="0"/>
              <a:t>Na‘mon</a:t>
            </a:r>
            <a:r>
              <a:rPr lang="sv-SE" i="1" dirty="0" smtClean="0"/>
              <a:t> </a:t>
            </a:r>
            <a:r>
              <a:rPr lang="sv-SE" i="1" dirty="0" err="1" smtClean="0"/>
              <a:t>haw</a:t>
            </a:r>
            <a:r>
              <a:rPr lang="sv-SE" i="1" dirty="0" smtClean="0"/>
              <a:t> </a:t>
            </a:r>
            <a:r>
              <a:rPr lang="sv-SE" i="1" dirty="0" err="1" smtClean="0"/>
              <a:t>Sūryoyo</a:t>
            </a:r>
            <a:r>
              <a:rPr lang="sv-SE" i="1" dirty="0"/>
              <a:t> </a:t>
            </a:r>
            <a:r>
              <a:rPr lang="sv-SE" dirty="0" smtClean="0"/>
              <a:t>“</a:t>
            </a:r>
            <a:r>
              <a:rPr lang="sv-SE" dirty="0" err="1" smtClean="0"/>
              <a:t>Naaman</a:t>
            </a:r>
            <a:r>
              <a:rPr lang="sv-SE" dirty="0" smtClean="0"/>
              <a:t> </a:t>
            </a:r>
            <a:r>
              <a:rPr lang="sv-SE" dirty="0"/>
              <a:t>the </a:t>
            </a:r>
            <a:r>
              <a:rPr lang="sv-SE" dirty="0" smtClean="0"/>
              <a:t>Syrian” (</a:t>
            </a:r>
            <a:r>
              <a:rPr lang="sv-SE" i="1" dirty="0" err="1" smtClean="0"/>
              <a:t>Mafaqto</a:t>
            </a:r>
            <a:r>
              <a:rPr lang="sv-SE" i="1" dirty="0" smtClean="0"/>
              <a:t> d-</a:t>
            </a:r>
            <a:r>
              <a:rPr lang="sv-SE" i="1" dirty="0" err="1" smtClean="0"/>
              <a:t>Touma</a:t>
            </a:r>
            <a:r>
              <a:rPr lang="sv-SE" i="1" dirty="0" smtClean="0"/>
              <a:t> </a:t>
            </a:r>
            <a:r>
              <a:rPr lang="sv-SE" i="1" dirty="0" err="1" smtClean="0"/>
              <a:t>Harqeloyo</a:t>
            </a:r>
            <a:r>
              <a:rPr lang="sv-SE" dirty="0" smtClean="0"/>
              <a:t>) (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was</a:t>
            </a:r>
            <a:r>
              <a:rPr lang="sv-SE" dirty="0" smtClean="0"/>
              <a:t> </a:t>
            </a:r>
            <a:r>
              <a:rPr lang="sv-SE" dirty="0" err="1" smtClean="0"/>
              <a:t>based</a:t>
            </a:r>
            <a:r>
              <a:rPr lang="sv-SE" dirty="0" smtClean="0"/>
              <a:t> on the </a:t>
            </a:r>
            <a:r>
              <a:rPr lang="sv-SE" dirty="0" err="1" smtClean="0"/>
              <a:t>greek</a:t>
            </a:r>
            <a:r>
              <a:rPr lang="sv-SE" dirty="0" smtClean="0"/>
              <a:t>  </a:t>
            </a:r>
            <a:r>
              <a:rPr lang="el-GR" i="1" dirty="0"/>
              <a:t>"Ναιμὰν ὁ </a:t>
            </a:r>
            <a:r>
              <a:rPr lang="el-GR" i="1" dirty="0" smtClean="0">
                <a:solidFill>
                  <a:schemeClr val="tx2">
                    <a:lumMod val="75000"/>
                  </a:schemeClr>
                </a:solidFill>
              </a:rPr>
              <a:t>Σύρος</a:t>
            </a:r>
            <a:r>
              <a:rPr lang="el-GR" i="1" dirty="0" smtClean="0"/>
              <a:t>”</a:t>
            </a:r>
            <a:r>
              <a:rPr lang="sv-SE" i="1" dirty="0" smtClean="0"/>
              <a:t> (</a:t>
            </a:r>
            <a:r>
              <a:rPr lang="sv-SE" i="1" dirty="0" err="1" smtClean="0"/>
              <a:t>Naiman</a:t>
            </a:r>
            <a:r>
              <a:rPr lang="sv-SE" i="1" dirty="0" smtClean="0"/>
              <a:t> o </a:t>
            </a:r>
            <a:r>
              <a:rPr lang="sv-SE" i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</a:rPr>
              <a:t>ύros</a:t>
            </a:r>
            <a:r>
              <a:rPr lang="en-US" sz="2400" b="1" i="1" dirty="0" smtClean="0"/>
              <a:t>)</a:t>
            </a:r>
            <a:endParaRPr lang="sv-SE" i="1" dirty="0"/>
          </a:p>
          <a:p>
            <a:endParaRPr lang="sv-SE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George.Anton</a:t>
            </a:r>
            <a:r>
              <a:rPr lang="en-US" dirty="0" smtClean="0"/>
              <a:t> </a:t>
            </a:r>
            <a:r>
              <a:rPr lang="en-US" dirty="0" err="1" smtClean="0"/>
              <a:t>Kiraz</a:t>
            </a:r>
            <a:r>
              <a:rPr lang="en-US" i="1" dirty="0" smtClean="0"/>
              <a:t>, </a:t>
            </a:r>
            <a:r>
              <a:rPr lang="en-US" i="1" dirty="0"/>
              <a:t>Comparative Edition of the Syriac Gospels: Aligning the </a:t>
            </a:r>
            <a:r>
              <a:rPr lang="en-US" i="1" dirty="0" smtClean="0"/>
              <a:t>Sinaiticus,</a:t>
            </a:r>
            <a:r>
              <a:rPr lang="sv-SE" i="1" dirty="0" err="1" smtClean="0"/>
              <a:t>Curetonianus</a:t>
            </a:r>
            <a:r>
              <a:rPr lang="sv-SE" i="1" dirty="0"/>
              <a:t>, </a:t>
            </a:r>
            <a:r>
              <a:rPr lang="sv-SE" i="1" dirty="0" err="1"/>
              <a:t>Peshitta</a:t>
            </a:r>
            <a:r>
              <a:rPr lang="sv-SE" i="1" dirty="0"/>
              <a:t> and </a:t>
            </a:r>
            <a:r>
              <a:rPr lang="sv-SE" i="1" dirty="0" err="1"/>
              <a:t>Harklean</a:t>
            </a:r>
            <a:r>
              <a:rPr lang="sv-SE" i="1" dirty="0"/>
              <a:t> Versions</a:t>
            </a:r>
            <a:r>
              <a:rPr lang="sv-SE" dirty="0"/>
              <a:t>, III. Luke (E.J. </a:t>
            </a:r>
            <a:r>
              <a:rPr lang="sv-SE" dirty="0" err="1"/>
              <a:t>Brill</a:t>
            </a:r>
            <a:r>
              <a:rPr lang="sv-SE" dirty="0"/>
              <a:t>, Leiden, </a:t>
            </a:r>
            <a:r>
              <a:rPr lang="sv-SE" dirty="0" smtClean="0"/>
              <a:t>1996, </a:t>
            </a:r>
            <a:r>
              <a:rPr lang="sv-SE" dirty="0"/>
              <a:t>p. 71</a:t>
            </a:r>
            <a:r>
              <a:rPr lang="sv-SE" dirty="0" smtClean="0"/>
              <a:t>.)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v-SE" b="1" dirty="0" err="1" smtClean="0"/>
              <a:t>Naaman</a:t>
            </a:r>
            <a:r>
              <a:rPr lang="sv-SE" b="1" dirty="0" smtClean="0"/>
              <a:t> in different </a:t>
            </a:r>
            <a:r>
              <a:rPr lang="sv-SE" b="1" dirty="0"/>
              <a:t>versions </a:t>
            </a:r>
            <a:r>
              <a:rPr lang="sv-SE" b="1" dirty="0" err="1" smtClean="0"/>
              <a:t>of</a:t>
            </a:r>
            <a:r>
              <a:rPr lang="sv-SE" b="1" dirty="0" smtClean="0"/>
              <a:t> NT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 </a:t>
            </a:r>
            <a:r>
              <a:rPr lang="sv-SE" b="1" dirty="0" smtClean="0"/>
              <a:t> in </a:t>
            </a:r>
            <a:r>
              <a:rPr lang="sv-SE" b="1" dirty="0" err="1" smtClean="0"/>
              <a:t>Edessan</a:t>
            </a:r>
            <a:r>
              <a:rPr lang="sv-SE" b="1" dirty="0" smtClean="0"/>
              <a:t> </a:t>
            </a:r>
            <a:r>
              <a:rPr lang="sv-SE" b="1" dirty="0" err="1" smtClean="0"/>
              <a:t>Aramaic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76078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5400" b="1" dirty="0" smtClean="0"/>
              <a:t>Eusebius of </a:t>
            </a:r>
            <a:r>
              <a:rPr lang="sv-SE" sz="5400" b="1" dirty="0" err="1" smtClean="0"/>
              <a:t>Ceaserea</a:t>
            </a:r>
            <a:r>
              <a:rPr lang="sv-SE" sz="5400" b="1" dirty="0" smtClean="0"/>
              <a:t> </a:t>
            </a:r>
            <a:endParaRPr lang="sv-SE" sz="5400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Eusebius of Caesarea (c. 275 – May 30, 339), was a bishop of Caesarea in Roman province of Palestine</a:t>
            </a:r>
            <a:r>
              <a:rPr lang="en-US" dirty="0" smtClean="0"/>
              <a:t>:</a:t>
            </a:r>
          </a:p>
          <a:p>
            <a:endParaRPr lang="sv-SE" dirty="0"/>
          </a:p>
          <a:p>
            <a:pPr marL="0" indent="0">
              <a:buNone/>
            </a:pPr>
            <a:r>
              <a:rPr lang="en-US" i="1" dirty="0" smtClean="0"/>
              <a:t>“..and </a:t>
            </a:r>
            <a:r>
              <a:rPr lang="en-US" i="1" dirty="0"/>
              <a:t>from </a:t>
            </a:r>
            <a:r>
              <a:rPr lang="en-US" i="1" dirty="0">
                <a:solidFill>
                  <a:srgbClr val="FFFF00"/>
                </a:solidFill>
              </a:rPr>
              <a:t>Aram</a:t>
            </a:r>
            <a:r>
              <a:rPr lang="en-US" i="1" dirty="0"/>
              <a:t> the </a:t>
            </a:r>
            <a:r>
              <a:rPr lang="en-US" i="1" dirty="0">
                <a:solidFill>
                  <a:srgbClr val="FFFF00"/>
                </a:solidFill>
              </a:rPr>
              <a:t>Arameans</a:t>
            </a:r>
            <a:r>
              <a:rPr lang="en-US" i="1" dirty="0"/>
              <a:t>, which are also called </a:t>
            </a:r>
            <a:r>
              <a:rPr lang="en-US" i="1" dirty="0" smtClean="0">
                <a:solidFill>
                  <a:srgbClr val="FFFF00"/>
                </a:solidFill>
              </a:rPr>
              <a:t>Syrians</a:t>
            </a:r>
            <a:r>
              <a:rPr lang="en-US" i="1" dirty="0" smtClean="0"/>
              <a:t>“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en-US" dirty="0"/>
              <a:t>(Sebastian Brock, "</a:t>
            </a:r>
            <a:r>
              <a:rPr lang="en-US" i="1" dirty="0"/>
              <a:t>Eusebius and Syriac Christianity</a:t>
            </a:r>
            <a:r>
              <a:rPr lang="en-US" dirty="0"/>
              <a:t>," in Harold W. </a:t>
            </a:r>
            <a:r>
              <a:rPr lang="en-US" dirty="0" err="1"/>
              <a:t>Attridge</a:t>
            </a:r>
            <a:r>
              <a:rPr lang="en-US" dirty="0"/>
              <a:t> and </a:t>
            </a:r>
            <a:r>
              <a:rPr lang="en-US" dirty="0" err="1"/>
              <a:t>Gohei</a:t>
            </a:r>
            <a:r>
              <a:rPr lang="en-US" dirty="0"/>
              <a:t> </a:t>
            </a:r>
            <a:r>
              <a:rPr lang="en-US" dirty="0" err="1"/>
              <a:t>Hata</a:t>
            </a:r>
            <a:r>
              <a:rPr lang="en-US" dirty="0"/>
              <a:t>, eds., Eusebius, Christianity, and Judaism (Leiden 1992), p. </a:t>
            </a:r>
            <a:r>
              <a:rPr lang="en-US" dirty="0" smtClean="0"/>
              <a:t>226. </a:t>
            </a:r>
            <a:r>
              <a:rPr lang="en-US" i="1" dirty="0" smtClean="0">
                <a:solidFill>
                  <a:srgbClr val="FFFF00"/>
                </a:solidFill>
              </a:rPr>
              <a:t>His</a:t>
            </a:r>
            <a:r>
              <a:rPr lang="sv-SE" i="1" dirty="0">
                <a:solidFill>
                  <a:srgbClr val="FFFF00"/>
                </a:solidFill>
              </a:rPr>
              <a:t> </a:t>
            </a:r>
            <a:r>
              <a:rPr lang="sv-SE" i="1" dirty="0" err="1" smtClean="0">
                <a:solidFill>
                  <a:srgbClr val="FFFF00"/>
                </a:solidFill>
              </a:rPr>
              <a:t>book</a:t>
            </a:r>
            <a:r>
              <a:rPr lang="en-US" i="1" dirty="0" smtClean="0">
                <a:solidFill>
                  <a:srgbClr val="FFFF00"/>
                </a:solidFill>
              </a:rPr>
              <a:t>”</a:t>
            </a:r>
            <a:r>
              <a:rPr lang="en-US" i="1" dirty="0" err="1" smtClean="0">
                <a:solidFill>
                  <a:srgbClr val="FFFF00"/>
                </a:solidFill>
              </a:rPr>
              <a:t>Historia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i="1" dirty="0" err="1" smtClean="0">
                <a:solidFill>
                  <a:srgbClr val="FFFF00"/>
                </a:solidFill>
              </a:rPr>
              <a:t>Ecclesiastica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“ was translated at least in the 400s CE into Syriac</a:t>
            </a:r>
            <a:r>
              <a:rPr lang="en-US" dirty="0" smtClean="0"/>
              <a:t>)</a:t>
            </a:r>
            <a:endParaRPr lang="sv-SE" dirty="0"/>
          </a:p>
          <a:p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49" y="1334583"/>
            <a:ext cx="3959607" cy="4830721"/>
          </a:xfrm>
        </p:spPr>
      </p:pic>
    </p:spTree>
    <p:extLst>
      <p:ext uri="{BB962C8B-B14F-4D97-AF65-F5344CB8AC3E}">
        <p14:creationId xmlns:p14="http://schemas.microsoft.com/office/powerpoint/2010/main" val="15698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6000" b="1" dirty="0" smtClean="0"/>
              <a:t>Syriac Churches</a:t>
            </a:r>
            <a:endParaRPr lang="sv-SE" sz="6000" b="1" dirty="0"/>
          </a:p>
        </p:txBody>
      </p:sp>
      <p:pic>
        <p:nvPicPr>
          <p:cNvPr id="1026" name="Picture 2" descr="C:\Users\suryo_000\Desktop\Ny mapp (2)\[000070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49694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7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 err="1" smtClean="0"/>
              <a:t>Since</a:t>
            </a:r>
            <a:r>
              <a:rPr lang="sv-SE" b="1" dirty="0" smtClean="0"/>
              <a:t> </a:t>
            </a:r>
            <a:r>
              <a:rPr lang="sv-SE" b="1" dirty="0" err="1" smtClean="0"/>
              <a:t>when</a:t>
            </a:r>
            <a:r>
              <a:rPr lang="sv-SE" b="1" dirty="0" smtClean="0"/>
              <a:t> </a:t>
            </a:r>
            <a:r>
              <a:rPr lang="sv-SE" b="1" dirty="0" err="1" smtClean="0"/>
              <a:t>was</a:t>
            </a:r>
            <a:r>
              <a:rPr lang="sv-SE" b="1" dirty="0" smtClean="0"/>
              <a:t> Mor </a:t>
            </a:r>
            <a:r>
              <a:rPr lang="sv-SE" b="1" dirty="0" err="1" smtClean="0"/>
              <a:t>Afrem</a:t>
            </a:r>
            <a:r>
              <a:rPr lang="sv-SE" b="1" dirty="0" smtClean="0"/>
              <a:t> </a:t>
            </a:r>
            <a:r>
              <a:rPr lang="sv-SE" b="1" dirty="0" err="1" smtClean="0"/>
              <a:t>called</a:t>
            </a:r>
            <a:r>
              <a:rPr lang="sv-SE" b="1" dirty="0" smtClean="0"/>
              <a:t> </a:t>
            </a:r>
            <a:r>
              <a:rPr lang="sv-SE" b="1" i="1" dirty="0" smtClean="0"/>
              <a:t>Suryoyo/Syrian</a:t>
            </a:r>
            <a:r>
              <a:rPr lang="sv-SE" b="1" dirty="0" smtClean="0"/>
              <a:t>?</a:t>
            </a:r>
            <a:endParaRPr lang="sv-SE" b="1" dirty="0"/>
          </a:p>
        </p:txBody>
      </p:sp>
      <p:sp>
        <p:nvSpPr>
          <p:cNvPr id="8" name="Underrubrik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Sozomenos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sv-SE" dirty="0" err="1" smtClean="0"/>
              <a:t>biography</a:t>
            </a:r>
            <a:r>
              <a:rPr lang="sv-SE" dirty="0" smtClean="0"/>
              <a:t>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him</a:t>
            </a:r>
            <a:r>
              <a:rPr lang="sv-SE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His</a:t>
            </a:r>
            <a:r>
              <a:rPr lang="sv-SE" dirty="0" smtClean="0"/>
              <a:t> </a:t>
            </a:r>
            <a:r>
              <a:rPr lang="sv-SE" dirty="0" err="1" smtClean="0"/>
              <a:t>supposed</a:t>
            </a:r>
            <a:r>
              <a:rPr lang="sv-SE" dirty="0" smtClean="0"/>
              <a:t> </a:t>
            </a:r>
            <a:r>
              <a:rPr lang="sv-SE" dirty="0" err="1" smtClean="0"/>
              <a:t>pagan</a:t>
            </a:r>
            <a:r>
              <a:rPr lang="sv-SE" dirty="0" smtClean="0"/>
              <a:t> </a:t>
            </a:r>
            <a:r>
              <a:rPr lang="sv-SE" dirty="0" err="1" smtClean="0"/>
              <a:t>father</a:t>
            </a:r>
            <a:r>
              <a:rPr lang="sv-SE" dirty="0" smtClean="0"/>
              <a:t> and the </a:t>
            </a:r>
            <a:r>
              <a:rPr lang="sv-SE" dirty="0" err="1" smtClean="0"/>
              <a:t>false</a:t>
            </a:r>
            <a:r>
              <a:rPr lang="sv-SE" dirty="0" smtClean="0"/>
              <a:t>  non-existing idol </a:t>
            </a:r>
            <a:r>
              <a:rPr lang="sv-SE" dirty="0" err="1" smtClean="0"/>
              <a:t>Abizel</a:t>
            </a:r>
            <a:r>
              <a:rPr lang="sv-SE" dirty="0" smtClean="0"/>
              <a:t>/</a:t>
            </a:r>
            <a:r>
              <a:rPr lang="sv-SE" dirty="0" err="1" smtClean="0"/>
              <a:t>Amizel</a:t>
            </a:r>
            <a:r>
              <a:rPr lang="sv-SE" dirty="0" smtClean="0"/>
              <a:t>/</a:t>
            </a:r>
            <a:r>
              <a:rPr lang="sv-SE" dirty="0" err="1" smtClean="0"/>
              <a:t>Abnil</a:t>
            </a:r>
            <a:r>
              <a:rPr lang="sv-SE" dirty="0" smtClean="0"/>
              <a:t> </a:t>
            </a:r>
            <a:r>
              <a:rPr lang="sv-SE" dirty="0" err="1" smtClean="0"/>
              <a:t>etc</a:t>
            </a:r>
            <a:r>
              <a:rPr lang="sv-SE" dirty="0" smtClean="0"/>
              <a:t> 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i="1" dirty="0" err="1" smtClean="0"/>
              <a:t>Biography</a:t>
            </a:r>
            <a:r>
              <a:rPr lang="sv-SE" i="1" dirty="0" smtClean="0"/>
              <a:t> ”Mor </a:t>
            </a:r>
            <a:r>
              <a:rPr lang="sv-SE" i="1" dirty="0" err="1" smtClean="0"/>
              <a:t>Afrem</a:t>
            </a:r>
            <a:r>
              <a:rPr lang="sv-SE" i="1" dirty="0" smtClean="0"/>
              <a:t> d-</a:t>
            </a:r>
            <a:r>
              <a:rPr lang="sv-SE" i="1" dirty="0" err="1" smtClean="0"/>
              <a:t>ith</a:t>
            </a:r>
            <a:r>
              <a:rPr lang="sv-SE" i="1" dirty="0" smtClean="0"/>
              <a:t> </a:t>
            </a:r>
            <a:r>
              <a:rPr lang="sv-SE" i="1" dirty="0" err="1" smtClean="0"/>
              <a:t>waw</a:t>
            </a:r>
            <a:r>
              <a:rPr lang="sv-SE" i="1" dirty="0" smtClean="0"/>
              <a:t> b-</a:t>
            </a:r>
            <a:r>
              <a:rPr lang="sv-SE" i="1" dirty="0" err="1" smtClean="0"/>
              <a:t>ghense</a:t>
            </a:r>
            <a:r>
              <a:rPr lang="sv-SE" i="1" dirty="0" smtClean="0"/>
              <a:t> Suryoyo””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Ephrem</a:t>
            </a:r>
            <a:r>
              <a:rPr lang="sv-SE" dirty="0" smtClean="0"/>
              <a:t> </a:t>
            </a:r>
            <a:r>
              <a:rPr lang="sv-SE" dirty="0" err="1" smtClean="0"/>
              <a:t>testifies</a:t>
            </a:r>
            <a:r>
              <a:rPr lang="sv-SE" dirty="0" smtClean="0"/>
              <a:t> of </a:t>
            </a:r>
            <a:r>
              <a:rPr lang="sv-SE" dirty="0" err="1" smtClean="0"/>
              <a:t>being</a:t>
            </a:r>
            <a:r>
              <a:rPr lang="sv-SE" dirty="0" smtClean="0"/>
              <a:t> </a:t>
            </a:r>
            <a:r>
              <a:rPr lang="sv-SE" dirty="0" err="1" smtClean="0"/>
              <a:t>brought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 as a </a:t>
            </a:r>
            <a:r>
              <a:rPr lang="sv-SE" dirty="0" err="1" smtClean="0"/>
              <a:t>christian</a:t>
            </a:r>
            <a:r>
              <a:rPr lang="sv-SE" dirty="0"/>
              <a:t> </a:t>
            </a:r>
            <a:r>
              <a:rPr lang="sv-SE" dirty="0" smtClean="0"/>
              <a:t>in </a:t>
            </a:r>
            <a:r>
              <a:rPr lang="sv-SE" dirty="0" err="1" smtClean="0"/>
              <a:t>his</a:t>
            </a:r>
            <a:r>
              <a:rPr lang="sv-SE" dirty="0" smtClean="0"/>
              <a:t> ”</a:t>
            </a:r>
            <a:r>
              <a:rPr lang="sv-SE" i="1" dirty="0" smtClean="0"/>
              <a:t>Hymns </a:t>
            </a:r>
            <a:r>
              <a:rPr lang="sv-SE" i="1" dirty="0" err="1" smtClean="0"/>
              <a:t>against</a:t>
            </a:r>
            <a:r>
              <a:rPr lang="sv-SE" i="1" dirty="0" smtClean="0"/>
              <a:t> </a:t>
            </a:r>
            <a:r>
              <a:rPr lang="sv-SE" i="1" dirty="0" err="1" smtClean="0"/>
              <a:t>Heresies</a:t>
            </a:r>
            <a:r>
              <a:rPr lang="sv-SE" dirty="0" smtClean="0"/>
              <a:t>” and ”</a:t>
            </a:r>
            <a:r>
              <a:rPr lang="sv-SE" i="1" dirty="0" smtClean="0"/>
              <a:t>Hymns on </a:t>
            </a:r>
            <a:r>
              <a:rPr lang="sv-SE" i="1" dirty="0" err="1" smtClean="0"/>
              <a:t>Virginity</a:t>
            </a:r>
            <a:r>
              <a:rPr lang="sv-SE" dirty="0" smtClean="0"/>
              <a:t>”</a:t>
            </a:r>
          </a:p>
          <a:p>
            <a:endParaRPr lang="sv-SE" dirty="0"/>
          </a:p>
        </p:txBody>
      </p:sp>
      <p:pic>
        <p:nvPicPr>
          <p:cNvPr id="10" name="Platshållare för innehåll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7250"/>
            <a:ext cx="3763798" cy="4366006"/>
          </a:xfrm>
        </p:spPr>
      </p:pic>
    </p:spTree>
    <p:extLst>
      <p:ext uri="{BB962C8B-B14F-4D97-AF65-F5344CB8AC3E}">
        <p14:creationId xmlns:p14="http://schemas.microsoft.com/office/powerpoint/2010/main" val="342010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b="1" dirty="0"/>
              <a:t/>
            </a:r>
            <a:br>
              <a:rPr lang="en-US" sz="5400" b="1" dirty="0"/>
            </a:br>
            <a:r>
              <a:rPr lang="syr-SY" sz="6000" b="1" dirty="0" smtClean="0">
                <a:latin typeface="Estrangelo Quenneshrin" pitchFamily="2" charset="-78"/>
                <a:cs typeface="Estrangelo Quenneshrin" pitchFamily="2" charset="-78"/>
              </a:rPr>
              <a:t>ܡܪܝ ܐܦܪܝܡ ܣܘܪܝܝܐ ܕܢܨܝܒܝܢ 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syr-SY" b="1" dirty="0" smtClean="0"/>
          </a:p>
          <a:p>
            <a:pPr algn="ctr"/>
            <a:r>
              <a:rPr lang="sv-SE" sz="3000" b="1" dirty="0" smtClean="0"/>
              <a:t>S:t </a:t>
            </a:r>
            <a:r>
              <a:rPr lang="sv-SE" sz="3000" b="1" dirty="0" err="1" smtClean="0"/>
              <a:t>Ephrem</a:t>
            </a:r>
            <a:r>
              <a:rPr lang="sv-SE" sz="3000" b="1" dirty="0" smtClean="0"/>
              <a:t> the Syrian (306-373 AD):</a:t>
            </a:r>
            <a:endParaRPr lang="syr-SY" sz="3000" b="1" dirty="0" smtClean="0"/>
          </a:p>
          <a:p>
            <a:pPr algn="ctr">
              <a:buNone/>
            </a:pPr>
            <a:endParaRPr lang="sv-SE" b="1" dirty="0" smtClean="0"/>
          </a:p>
          <a:p>
            <a:pPr algn="ctr" rtl="1">
              <a:buNone/>
            </a:pPr>
            <a:r>
              <a:rPr lang="syr-SY" sz="4800" b="1" dirty="0" smtClean="0">
                <a:latin typeface="Serto Urhoy" pitchFamily="2" charset="-78"/>
                <a:cs typeface="Serto Urhoy" pitchFamily="2" charset="-78"/>
              </a:rPr>
              <a:t>ܡܢ ܥܒܪܝܶܐ </a:t>
            </a:r>
            <a:r>
              <a:rPr lang="syr-SY" sz="48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ܘܐܪܡܝܶܐ</a:t>
            </a:r>
            <a:r>
              <a:rPr lang="syr-SY" sz="4800" b="1" dirty="0" smtClean="0">
                <a:latin typeface="Serto Urhoy" pitchFamily="2" charset="-78"/>
                <a:cs typeface="Serto Urhoy" pitchFamily="2" charset="-78"/>
              </a:rPr>
              <a:t> ܐܦ ܡܢ ܥܝܪܶܐ</a:t>
            </a:r>
            <a:endParaRPr lang="en-US" sz="4800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"</a:t>
            </a:r>
            <a:r>
              <a:rPr lang="en-US" i="1" dirty="0"/>
              <a:t>From Hebrews and </a:t>
            </a:r>
            <a:r>
              <a:rPr lang="en-US" b="1" i="1" dirty="0" err="1">
                <a:solidFill>
                  <a:srgbClr val="FFFF00"/>
                </a:solidFill>
              </a:rPr>
              <a:t>Arameans</a:t>
            </a:r>
            <a:r>
              <a:rPr lang="en-US" i="1" dirty="0"/>
              <a:t>, and also from </a:t>
            </a:r>
            <a:r>
              <a:rPr lang="en-US" i="1" dirty="0" smtClean="0"/>
              <a:t>the Watchers..”</a:t>
            </a:r>
          </a:p>
          <a:p>
            <a:pPr>
              <a:buNone/>
            </a:pPr>
            <a:endParaRPr lang="en-US" u="sng" dirty="0"/>
          </a:p>
          <a:p>
            <a:r>
              <a:rPr lang="en-US" sz="2000" dirty="0"/>
              <a:t>(The </a:t>
            </a:r>
            <a:r>
              <a:rPr lang="en-US" sz="2000" dirty="0" err="1"/>
              <a:t>Nisibene</a:t>
            </a:r>
            <a:r>
              <a:rPr lang="en-US" sz="2000" dirty="0"/>
              <a:t> Hymns, Nicene and </a:t>
            </a:r>
            <a:r>
              <a:rPr lang="en-US" sz="2000" dirty="0" smtClean="0"/>
              <a:t>Post-Nicene Fathers</a:t>
            </a:r>
            <a:r>
              <a:rPr lang="en-US" sz="2000" dirty="0"/>
              <a:t>, Series II, Vol. XIII, translated by Rev. J.T. </a:t>
            </a:r>
            <a:r>
              <a:rPr lang="en-US" sz="2000" dirty="0" err="1"/>
              <a:t>Sarsfield</a:t>
            </a:r>
            <a:r>
              <a:rPr lang="en-US" sz="2000" dirty="0"/>
              <a:t> </a:t>
            </a:r>
            <a:r>
              <a:rPr lang="en-US" sz="2000" dirty="0" err="1"/>
              <a:t>Stopford</a:t>
            </a:r>
            <a:r>
              <a:rPr lang="en-US" sz="2000" dirty="0"/>
              <a:t>, B.A., Hymn 67., no.20.)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47" y="1412776"/>
            <a:ext cx="4159082" cy="482453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6000" b="1" dirty="0" smtClean="0">
                <a:latin typeface="Estrangelo Quenneshrin" pitchFamily="2" charset="-78"/>
                <a:cs typeface="Estrangelo Quenneshrin" pitchFamily="2" charset="-78"/>
              </a:rPr>
              <a:t>ܡܪܝ ܐܦܪܝܡ ܣܘܪܝܝܐ </a:t>
            </a:r>
            <a:r>
              <a:rPr lang="syr-SY" sz="5800" b="1" dirty="0" smtClean="0">
                <a:latin typeface="Estrangelo Quenneshrin" pitchFamily="2" charset="-78"/>
                <a:cs typeface="Estrangelo Quenneshrin" pitchFamily="2" charset="-78"/>
              </a:rPr>
              <a:t>ܕܢܨܝܒܝܢ</a:t>
            </a:r>
            <a:endParaRPr lang="en-US" sz="58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sv-SE" sz="3200" b="1" dirty="0" smtClean="0"/>
              <a:t>S:t </a:t>
            </a:r>
            <a:r>
              <a:rPr lang="sv-SE" sz="3200" b="1" dirty="0" err="1" smtClean="0"/>
              <a:t>Ephrem</a:t>
            </a:r>
            <a:r>
              <a:rPr lang="sv-SE" sz="3200" b="1" dirty="0" smtClean="0"/>
              <a:t> the Syrian (306-373 AD)</a:t>
            </a:r>
            <a:endParaRPr lang="syr-SY" sz="3200" b="1" dirty="0" smtClean="0"/>
          </a:p>
          <a:p>
            <a:pPr algn="ctr" rtl="1">
              <a:buNone/>
            </a:pPr>
            <a:endParaRPr lang="syr-SY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r>
              <a:rPr lang="syr-SY" sz="4800" b="1" dirty="0" smtClean="0">
                <a:latin typeface="Serto Urhoy" pitchFamily="2" charset="-78"/>
                <a:cs typeface="Serto Urhoy" pitchFamily="2" charset="-78"/>
              </a:rPr>
              <a:t>ܫܒܚܘܗܝ ܒܣܘܟܝܗܘܢ </a:t>
            </a:r>
            <a:r>
              <a:rPr lang="syr-SY" sz="48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r>
              <a:rPr lang="syr-SY" sz="4800" b="1" dirty="0" smtClean="0">
                <a:latin typeface="Serto Urhoy" pitchFamily="2" charset="-78"/>
                <a:cs typeface="Serto Urhoy" pitchFamily="2" charset="-78"/>
              </a:rPr>
              <a:t>.</a:t>
            </a:r>
            <a:endParaRPr lang="en-US" sz="48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endParaRPr lang="syr-SY" i="1" dirty="0" smtClean="0"/>
          </a:p>
          <a:p>
            <a:pPr algn="ctr">
              <a:buNone/>
            </a:pPr>
            <a:r>
              <a:rPr lang="en-US" i="1" dirty="0" smtClean="0"/>
              <a:t>"The </a:t>
            </a:r>
            <a:r>
              <a:rPr lang="en-US" b="1" i="1" dirty="0" err="1" smtClean="0">
                <a:solidFill>
                  <a:srgbClr val="FFFF00"/>
                </a:solidFill>
              </a:rPr>
              <a:t>Arameans</a:t>
            </a:r>
            <a:r>
              <a:rPr lang="en-US" i="1" dirty="0" smtClean="0"/>
              <a:t> praised him with their branches.“</a:t>
            </a:r>
            <a:endParaRPr lang="syr-SY" i="1" dirty="0" smtClean="0"/>
          </a:p>
          <a:p>
            <a:endParaRPr lang="syr-SY" dirty="0" smtClean="0"/>
          </a:p>
          <a:p>
            <a:endParaRPr lang="en-US" dirty="0" smtClean="0"/>
          </a:p>
          <a:p>
            <a:pPr algn="ctr"/>
            <a:r>
              <a:rPr lang="en-US" dirty="0" smtClean="0"/>
              <a:t>(Edmund Beck, ed., Des </a:t>
            </a:r>
            <a:r>
              <a:rPr lang="en-US" dirty="0" err="1" smtClean="0"/>
              <a:t>Heiligen</a:t>
            </a:r>
            <a:r>
              <a:rPr lang="en-US" dirty="0" smtClean="0"/>
              <a:t> </a:t>
            </a:r>
            <a:r>
              <a:rPr lang="en-US" dirty="0" err="1" smtClean="0"/>
              <a:t>Ephraem</a:t>
            </a:r>
            <a:r>
              <a:rPr lang="en-US" dirty="0" smtClean="0"/>
              <a:t> des </a:t>
            </a:r>
            <a:r>
              <a:rPr lang="en-US" dirty="0" err="1" smtClean="0"/>
              <a:t>Syrers</a:t>
            </a:r>
            <a:r>
              <a:rPr lang="en-US" dirty="0" smtClean="0"/>
              <a:t> </a:t>
            </a:r>
            <a:r>
              <a:rPr lang="en-US" dirty="0" err="1" smtClean="0"/>
              <a:t>Hymnen</a:t>
            </a:r>
            <a:r>
              <a:rPr lang="en-US" dirty="0" smtClean="0"/>
              <a:t> de </a:t>
            </a:r>
            <a:r>
              <a:rPr lang="en-US" dirty="0" err="1" smtClean="0"/>
              <a:t>Virginitate</a:t>
            </a:r>
            <a:r>
              <a:rPr lang="en-US" dirty="0" smtClean="0"/>
              <a:t>, Louvain, 1962, CSCO </a:t>
            </a:r>
            <a:r>
              <a:rPr lang="en-US" dirty="0" err="1" smtClean="0"/>
              <a:t>Syr</a:t>
            </a:r>
            <a:r>
              <a:rPr lang="en-US" dirty="0" smtClean="0"/>
              <a:t> 223, p. 64)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95" y="1268760"/>
            <a:ext cx="4221158" cy="4896544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800" b="1" dirty="0" smtClean="0">
                <a:cs typeface="Estrangelo Quenneshrin" pitchFamily="2" charset="-78"/>
              </a:rPr>
              <a:t>ܡܪܝ ܐܦܪܝܡ ܣܘܪܝܝܐ ܕܢܨܝܒܝܢ</a:t>
            </a:r>
            <a:endParaRPr lang="en-US" sz="58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algn="ctr"/>
            <a:r>
              <a:rPr lang="sv-SE" sz="3200" b="1" dirty="0" smtClean="0"/>
              <a:t>S:t </a:t>
            </a:r>
            <a:r>
              <a:rPr lang="sv-SE" sz="3200" b="1" dirty="0" err="1" smtClean="0"/>
              <a:t>Ephrem</a:t>
            </a:r>
            <a:r>
              <a:rPr lang="sv-SE" sz="3200" b="1" dirty="0" smtClean="0"/>
              <a:t> the Syrian (306-373 AD):</a:t>
            </a:r>
            <a:endParaRPr lang="syr-SY" sz="3200" b="1" dirty="0" smtClean="0"/>
          </a:p>
          <a:p>
            <a:pPr algn="ctr">
              <a:buNone/>
            </a:pPr>
            <a:endParaRPr lang="syr-SY" sz="3200" b="1" dirty="0" smtClean="0"/>
          </a:p>
          <a:p>
            <a:pPr algn="ctr" rtl="1">
              <a:buNone/>
            </a:pPr>
            <a:r>
              <a:rPr lang="syr-SY" sz="4400" b="1" dirty="0" smtClean="0">
                <a:latin typeface="Serto Urhoy" pitchFamily="2" charset="-78"/>
                <a:cs typeface="Serto Urhoy" pitchFamily="2" charset="-78"/>
              </a:rPr>
              <a:t>ܟܕ ܡܬܪܓܫ ܒܪܥܝܢܐ ܓܘܚܟܐ ܕܝܢ ܥܒܕ ܢܦܫܗ ܒܝܬ </a:t>
            </a:r>
            <a:r>
              <a:rPr lang="syr-SY" sz="44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r>
              <a:rPr lang="syr-SY" sz="4400" b="1" dirty="0" smtClean="0">
                <a:latin typeface="Serto Urhoy" pitchFamily="2" charset="-78"/>
                <a:cs typeface="Serto Urhoy" pitchFamily="2" charset="-78"/>
              </a:rPr>
              <a:t> ܘܝܘܢܝܶܐ ܦܝܠܘܣܘܦܐ </a:t>
            </a:r>
            <a:r>
              <a:rPr lang="syr-SY" sz="44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ܕܐܳܪܳܡܳܝܶܐ</a:t>
            </a:r>
            <a:r>
              <a:rPr lang="syr-SY" sz="4400" b="1" dirty="0" smtClean="0">
                <a:latin typeface="Serto Urhoy" pitchFamily="2" charset="-78"/>
                <a:cs typeface="Serto Urhoy" pitchFamily="2" charset="-78"/>
              </a:rPr>
              <a:t>. </a:t>
            </a:r>
          </a:p>
          <a:p>
            <a:pPr algn="ctr">
              <a:buNone/>
            </a:pPr>
            <a:endParaRPr lang="syr-SY" sz="44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r>
              <a:rPr lang="en-US" sz="2800" i="1" dirty="0" smtClean="0"/>
              <a:t>"But the Philosopher of the </a:t>
            </a:r>
            <a:r>
              <a:rPr lang="en-US" sz="28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800" i="1" dirty="0" smtClean="0"/>
              <a:t> (i.e. </a:t>
            </a:r>
            <a:r>
              <a:rPr lang="en-US" sz="2800" i="1" dirty="0" err="1" smtClean="0"/>
              <a:t>Bardaisan</a:t>
            </a:r>
            <a:r>
              <a:rPr lang="en-US" sz="2800" i="1" dirty="0" smtClean="0"/>
              <a:t>) made himself a laughing-stock among </a:t>
            </a:r>
            <a:r>
              <a:rPr lang="en-US" sz="28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800" i="1" dirty="0" smtClean="0"/>
              <a:t> and Greeks“</a:t>
            </a:r>
            <a:endParaRPr lang="syr-SY" sz="2800" i="1" dirty="0" smtClean="0"/>
          </a:p>
          <a:p>
            <a:endParaRPr lang="syr-SY" sz="1900" dirty="0" smtClean="0"/>
          </a:p>
          <a:p>
            <a:endParaRPr lang="en-US" sz="1900" dirty="0" smtClean="0"/>
          </a:p>
          <a:p>
            <a:pPr algn="ctr"/>
            <a:r>
              <a:rPr lang="en-US" sz="2100" dirty="0" smtClean="0"/>
              <a:t>(</a:t>
            </a:r>
            <a:r>
              <a:rPr lang="en-US" sz="2100" dirty="0" err="1" smtClean="0"/>
              <a:t>S.Ephraim's</a:t>
            </a:r>
            <a:r>
              <a:rPr lang="en-US" sz="2100" dirty="0" smtClean="0"/>
              <a:t> Prose Refutations of Mani, </a:t>
            </a:r>
            <a:r>
              <a:rPr lang="en-US" sz="2100" dirty="0" err="1" smtClean="0"/>
              <a:t>Marcion</a:t>
            </a:r>
            <a:r>
              <a:rPr lang="en-US" sz="2100" dirty="0" smtClean="0"/>
              <a:t> and </a:t>
            </a:r>
            <a:r>
              <a:rPr lang="en-US" sz="2100" dirty="0" err="1" smtClean="0"/>
              <a:t>Bardaisan</a:t>
            </a:r>
            <a:r>
              <a:rPr lang="en-US" sz="2100" dirty="0" smtClean="0"/>
              <a:t>. Transcribed from the Palimpsest B.M. Add. 14623 by the late C. W. M</a:t>
            </a:r>
            <a:r>
              <a:rPr lang="sv-SE" sz="2100" dirty="0" err="1" smtClean="0"/>
              <a:t>itchell</a:t>
            </a:r>
            <a:r>
              <a:rPr lang="en-US" sz="2100" dirty="0" smtClean="0"/>
              <a:t>, M.A., C.F., volume 2 (1921) pp.7) </a:t>
            </a:r>
            <a:br>
              <a:rPr lang="en-US" sz="2100" dirty="0" smtClean="0"/>
            </a:br>
            <a:endParaRPr lang="en-US" sz="2100" dirty="0" smtClean="0"/>
          </a:p>
          <a:p>
            <a:pPr algn="ctr">
              <a:buNone/>
            </a:pPr>
            <a:r>
              <a:rPr lang="en-US" sz="1900" dirty="0" smtClean="0"/>
              <a:t>[note: the translator rendered twice “</a:t>
            </a:r>
            <a:r>
              <a:rPr lang="en-US" sz="1900" dirty="0" err="1" smtClean="0"/>
              <a:t>Oromoye</a:t>
            </a:r>
            <a:r>
              <a:rPr lang="en-US" sz="1900" dirty="0" smtClean="0"/>
              <a:t>/Arameans" as "Syrians" here, see therefore the </a:t>
            </a:r>
            <a:r>
              <a:rPr lang="en-US" sz="1900" dirty="0" err="1" smtClean="0"/>
              <a:t>syriac</a:t>
            </a:r>
            <a:r>
              <a:rPr lang="en-US" sz="1900" dirty="0" smtClean="0"/>
              <a:t> text] </a:t>
            </a:r>
          </a:p>
          <a:p>
            <a:pPr algn="ctr">
              <a:buNone/>
            </a:pPr>
            <a:endParaRPr lang="en-US" sz="19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endParaRPr lang="syr-SY" sz="3200" b="1" dirty="0" smtClean="0"/>
          </a:p>
          <a:p>
            <a:pPr algn="ctr">
              <a:buNone/>
            </a:pPr>
            <a:endParaRPr lang="en-US" sz="2800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47" y="1412776"/>
            <a:ext cx="4097006" cy="475252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800" b="1" dirty="0" smtClean="0">
                <a:latin typeface="Estrangelo Quenneshrin" pitchFamily="2" charset="-78"/>
                <a:cs typeface="Estrangelo Quenneshrin" pitchFamily="2" charset="-78"/>
              </a:rPr>
              <a:t>ܡܪܝ ܐܦܪܝܡ ܣܘܪܝܝܐ ܕܢܨܝܒܝܢ </a:t>
            </a:r>
            <a:endParaRPr lang="en-US" sz="58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algn="ctr"/>
            <a:r>
              <a:rPr lang="sv-SE" sz="5100" b="1" dirty="0" smtClean="0"/>
              <a:t>S:t </a:t>
            </a:r>
            <a:r>
              <a:rPr lang="sv-SE" sz="5100" b="1" dirty="0" err="1" smtClean="0"/>
              <a:t>Ephrem</a:t>
            </a:r>
            <a:r>
              <a:rPr lang="sv-SE" sz="5100" b="1" dirty="0" smtClean="0"/>
              <a:t> the Syrian (306-373 AD)</a:t>
            </a:r>
          </a:p>
          <a:p>
            <a:pPr algn="ctr">
              <a:buNone/>
            </a:pPr>
            <a:endParaRPr lang="syr-SY" sz="4000" b="1" dirty="0" smtClean="0"/>
          </a:p>
          <a:p>
            <a:pPr algn="ctr">
              <a:buNone/>
            </a:pPr>
            <a:r>
              <a:rPr lang="syr-SY" sz="7000" b="1" dirty="0" smtClean="0">
                <a:latin typeface="Serto Urhoy" pitchFamily="2" charset="-78"/>
                <a:cs typeface="Serto Urhoy" pitchFamily="2" charset="-78"/>
              </a:rPr>
              <a:t>...ܐܝܟ ܕܟܬܝܒ </a:t>
            </a:r>
            <a:r>
              <a:rPr lang="syr-SY" sz="70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ܒܐܪܡܝܐ</a:t>
            </a:r>
            <a:r>
              <a:rPr lang="syr-SY" sz="7000" b="1" dirty="0" smtClean="0">
                <a:latin typeface="Serto Urhoy" pitchFamily="2" charset="-78"/>
                <a:cs typeface="Serto Urhoy" pitchFamily="2" charset="-78"/>
              </a:rPr>
              <a:t>...</a:t>
            </a:r>
          </a:p>
          <a:p>
            <a:pPr algn="ctr">
              <a:buNone/>
            </a:pPr>
            <a:endParaRPr lang="syr-SY" sz="40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r>
              <a:rPr lang="en-US" sz="4200" i="1" dirty="0" smtClean="0"/>
              <a:t>"They have combined and made from the word 'man,' </a:t>
            </a:r>
            <a:r>
              <a:rPr lang="en-US" sz="4200" b="1" i="1" dirty="0" smtClean="0"/>
              <a:t>as it is written in the </a:t>
            </a:r>
            <a:r>
              <a:rPr lang="en-US" sz="4200" b="1" i="1" dirty="0" smtClean="0">
                <a:solidFill>
                  <a:srgbClr val="FFFF00"/>
                </a:solidFill>
              </a:rPr>
              <a:t>Aramaic</a:t>
            </a:r>
            <a:r>
              <a:rPr lang="en-US" sz="4200" i="1" dirty="0" smtClean="0"/>
              <a:t> (the explanation) that this (word) refers to a (single) man, that is the Primal Man, the Father of the Five Shining Ones whom they call </a:t>
            </a:r>
            <a:r>
              <a:rPr lang="en-US" sz="4200" i="1" dirty="0" err="1" smtClean="0"/>
              <a:t>Ziwane</a:t>
            </a:r>
            <a:r>
              <a:rPr lang="en-US" sz="4200" i="1" dirty="0" smtClean="0"/>
              <a:t> (the Bright Ones)."</a:t>
            </a:r>
            <a:r>
              <a:rPr lang="en-US" sz="4200" dirty="0" smtClean="0"/>
              <a:t> </a:t>
            </a:r>
            <a:endParaRPr lang="syr-SY" sz="4200" dirty="0" smtClean="0"/>
          </a:p>
          <a:p>
            <a:pPr algn="ctr">
              <a:buNone/>
            </a:pPr>
            <a:endParaRPr lang="syr-SY" sz="2800" dirty="0" smtClean="0"/>
          </a:p>
          <a:p>
            <a:pPr algn="ctr">
              <a:buNone/>
            </a:pPr>
            <a:endParaRPr lang="syr-SY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3400" i="1" dirty="0" smtClean="0"/>
              <a:t>(St. Ephraim's Prose Refutations of Mani, </a:t>
            </a:r>
            <a:r>
              <a:rPr lang="en-US" sz="3400" i="1" dirty="0" err="1" smtClean="0"/>
              <a:t>Marcion</a:t>
            </a:r>
            <a:r>
              <a:rPr lang="en-US" sz="3400" i="1" dirty="0" smtClean="0"/>
              <a:t> and </a:t>
            </a:r>
            <a:r>
              <a:rPr lang="en-US" sz="3400" i="1" dirty="0" err="1" smtClean="0"/>
              <a:t>Bardaisan</a:t>
            </a:r>
            <a:r>
              <a:rPr lang="en-US" sz="3400" i="1" dirty="0" smtClean="0"/>
              <a:t>. Transcribed from the Palimpsest B.M. Add. 14623 by C. W. MITCHELL, M.A., volume 1 (1912), p. 122) </a:t>
            </a:r>
            <a:br>
              <a:rPr lang="en-US" sz="3400" i="1" dirty="0" smtClean="0"/>
            </a:br>
            <a:endParaRPr lang="en-US" sz="3400" i="1" dirty="0" smtClean="0"/>
          </a:p>
          <a:p>
            <a:pPr>
              <a:buNone/>
            </a:pPr>
            <a:r>
              <a:rPr lang="en-US" sz="2800" dirty="0" smtClean="0"/>
              <a:t>[note: Mitchell rendered "Aramaic" as "</a:t>
            </a:r>
            <a:r>
              <a:rPr lang="en-US" sz="2800" dirty="0" err="1" smtClean="0"/>
              <a:t>Syriac</a:t>
            </a:r>
            <a:r>
              <a:rPr lang="en-US" sz="2800" dirty="0" smtClean="0"/>
              <a:t>" here, see therefore the original </a:t>
            </a:r>
            <a:r>
              <a:rPr lang="en-US" sz="2800" dirty="0" err="1" smtClean="0"/>
              <a:t>syriac</a:t>
            </a:r>
            <a:r>
              <a:rPr lang="en-US" sz="2800" dirty="0" smtClean="0"/>
              <a:t> text, where it is "Aramaic"] </a:t>
            </a:r>
          </a:p>
          <a:p>
            <a:pPr algn="ctr">
              <a:buNone/>
            </a:pPr>
            <a:endParaRPr lang="syr-SY" sz="2800" b="1" dirty="0" smtClean="0">
              <a:latin typeface="Serto Urhoy" pitchFamily="2" charset="-78"/>
              <a:cs typeface="Serto Urhoy" pitchFamily="2" charset="-78"/>
            </a:endParaRPr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323" y="1484784"/>
            <a:ext cx="4034930" cy="468052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b="1" dirty="0" smtClean="0"/>
              <a:t>Mar </a:t>
            </a:r>
            <a:r>
              <a:rPr lang="sv-SE" sz="2000" b="1" dirty="0" err="1" smtClean="0"/>
              <a:t>Shemun</a:t>
            </a:r>
            <a:r>
              <a:rPr lang="sv-SE" sz="2000" b="1" dirty="0" smtClean="0"/>
              <a:t> Bar  </a:t>
            </a:r>
            <a:r>
              <a:rPr lang="sv-SE" sz="2000" b="1" dirty="0" err="1" smtClean="0"/>
              <a:t>Sabba’e</a:t>
            </a:r>
            <a:r>
              <a:rPr lang="sv-SE" sz="2000" b="1" dirty="0" smtClean="0"/>
              <a:t> (d.344) </a:t>
            </a:r>
            <a:r>
              <a:rPr lang="sv-SE" sz="2000" b="1" dirty="0" err="1" smtClean="0"/>
              <a:t>catholicos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bishop</a:t>
            </a:r>
            <a:r>
              <a:rPr lang="sv-SE" sz="2000" b="1" dirty="0" smtClean="0"/>
              <a:t> of </a:t>
            </a:r>
            <a:r>
              <a:rPr lang="sv-SE" sz="2000" b="1" dirty="0" err="1" smtClean="0"/>
              <a:t>Seleucia-Ctesiphon</a:t>
            </a:r>
            <a:r>
              <a:rPr lang="sv-SE" sz="2000" b="1" dirty="0" smtClean="0"/>
              <a:t> </a:t>
            </a:r>
          </a:p>
          <a:p>
            <a:pPr>
              <a:buNone/>
            </a:pPr>
            <a:endParaRPr lang="sv-SE" sz="2000" b="1" dirty="0" smtClean="0"/>
          </a:p>
          <a:p>
            <a:pPr>
              <a:buNone/>
            </a:pPr>
            <a:endParaRPr lang="sv-SE" sz="2000" b="1" dirty="0" smtClean="0"/>
          </a:p>
          <a:p>
            <a:pPr>
              <a:buNone/>
            </a:pPr>
            <a:endParaRPr lang="sv-SE" sz="2000" b="1" dirty="0" smtClean="0"/>
          </a:p>
          <a:p>
            <a:pPr>
              <a:buNone/>
            </a:pPr>
            <a:endParaRPr lang="sv-SE" sz="2000" b="1" dirty="0" smtClean="0"/>
          </a:p>
          <a:p>
            <a:pPr>
              <a:buNone/>
            </a:pPr>
            <a:endParaRPr lang="sv-SE" sz="2000" b="1" dirty="0" smtClean="0"/>
          </a:p>
          <a:p>
            <a:pPr>
              <a:buNone/>
            </a:pPr>
            <a:endParaRPr lang="sv-SE" sz="2000" b="1" dirty="0" smtClean="0"/>
          </a:p>
          <a:p>
            <a:pPr>
              <a:buNone/>
            </a:pPr>
            <a:endParaRPr lang="sv-SE" sz="2000" b="1" dirty="0" smtClean="0"/>
          </a:p>
          <a:p>
            <a:r>
              <a:rPr lang="en-US" sz="2000" dirty="0" smtClean="0"/>
              <a:t>(</a:t>
            </a:r>
            <a:r>
              <a:rPr lang="en-US" sz="2000" dirty="0" err="1" smtClean="0"/>
              <a:t>Syriac</a:t>
            </a:r>
            <a:r>
              <a:rPr lang="en-US" sz="2000" dirty="0" smtClean="0"/>
              <a:t> Manuscripts from the Vatican Library; Volume 1, </a:t>
            </a:r>
            <a:r>
              <a:rPr lang="en-US" sz="2000" dirty="0" err="1" smtClean="0"/>
              <a:t>VatSyr</a:t>
            </a:r>
            <a:r>
              <a:rPr lang="en-US" sz="2000" dirty="0" smtClean="0"/>
              <a:t>. 161, number 3. Martyrdom of St. Simeon (</a:t>
            </a:r>
            <a:r>
              <a:rPr lang="en-US" sz="2000" dirty="0" err="1" smtClean="0"/>
              <a:t>Symeon</a:t>
            </a:r>
            <a:r>
              <a:rPr lang="en-US" sz="2000" dirty="0" smtClean="0"/>
              <a:t> bar </a:t>
            </a:r>
            <a:r>
              <a:rPr lang="en-US" sz="2000" dirty="0" err="1" smtClean="0"/>
              <a:t>Sabba‘e</a:t>
            </a:r>
            <a:r>
              <a:rPr lang="en-US" sz="2000" dirty="0" smtClean="0"/>
              <a:t>), Bishop of Seleucia and Ctesiphon, and his companions. Fol. 20a)</a:t>
            </a:r>
            <a:endParaRPr lang="en-US" sz="2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ܫܡܥܘܢ ܒܪ ܨܒܥܐ</a:t>
            </a:r>
            <a:endParaRPr lang="en-US" sz="54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2050" name="Picture 2" descr="H:\föreläsning\bilder föreläsning\Del 1\Del 2\mar shemun bar sabae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428868"/>
            <a:ext cx="8182898" cy="22860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v-SE" sz="2000" b="1" dirty="0" smtClean="0"/>
              <a:t>Mar </a:t>
            </a:r>
            <a:r>
              <a:rPr lang="sv-SE" sz="2000" b="1" dirty="0" err="1" smtClean="0"/>
              <a:t>Shem’un</a:t>
            </a:r>
            <a:r>
              <a:rPr lang="sv-SE" sz="2000" b="1" dirty="0" smtClean="0"/>
              <a:t> Bar  </a:t>
            </a:r>
            <a:r>
              <a:rPr lang="sv-SE" sz="2000" b="1" dirty="0" err="1" smtClean="0"/>
              <a:t>Sabba’e</a:t>
            </a:r>
            <a:r>
              <a:rPr lang="sv-SE" sz="2000" b="1" dirty="0" smtClean="0"/>
              <a:t> (d.344) </a:t>
            </a:r>
            <a:r>
              <a:rPr lang="sv-SE" sz="2000" b="1" dirty="0" err="1" smtClean="0"/>
              <a:t>catholicos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bishop</a:t>
            </a:r>
            <a:r>
              <a:rPr lang="sv-SE" sz="2000" b="1" dirty="0" smtClean="0"/>
              <a:t> of </a:t>
            </a:r>
            <a:r>
              <a:rPr lang="sv-SE" sz="2000" b="1" dirty="0" err="1" smtClean="0"/>
              <a:t>Seleucia-Ctesiphon</a:t>
            </a:r>
            <a:r>
              <a:rPr lang="sv-SE" sz="2000" b="1" dirty="0" smtClean="0"/>
              <a:t> </a:t>
            </a:r>
          </a:p>
          <a:p>
            <a:pPr>
              <a:buNone/>
            </a:pPr>
            <a:endParaRPr lang="sv-SE" sz="1800" b="1" dirty="0" smtClean="0"/>
          </a:p>
          <a:p>
            <a:pPr>
              <a:buNone/>
            </a:pPr>
            <a:endParaRPr lang="sv-SE" sz="1800" b="1" dirty="0" smtClean="0"/>
          </a:p>
          <a:p>
            <a:pPr>
              <a:buNone/>
            </a:pPr>
            <a:endParaRPr lang="sv-SE" sz="1800" b="1" dirty="0" smtClean="0"/>
          </a:p>
          <a:p>
            <a:pPr>
              <a:buNone/>
            </a:pPr>
            <a:endParaRPr lang="sv-SE" sz="1800" b="1" dirty="0" smtClean="0"/>
          </a:p>
          <a:p>
            <a:pPr>
              <a:buNone/>
            </a:pPr>
            <a:endParaRPr lang="sv-SE" sz="1800" b="1" dirty="0" smtClean="0"/>
          </a:p>
          <a:p>
            <a:pPr>
              <a:buNone/>
            </a:pPr>
            <a:endParaRPr lang="sv-SE" sz="1800" b="1" dirty="0" smtClean="0"/>
          </a:p>
          <a:p>
            <a:pPr>
              <a:buNone/>
            </a:pPr>
            <a:endParaRPr lang="sv-SE" sz="1800" b="1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(</a:t>
            </a:r>
            <a:r>
              <a:rPr lang="en-US" sz="1800" dirty="0" err="1" smtClean="0"/>
              <a:t>Syriac</a:t>
            </a:r>
            <a:r>
              <a:rPr lang="en-US" sz="1800" dirty="0" smtClean="0"/>
              <a:t> Manuscripts from the Vatican Library; Volume 1, </a:t>
            </a:r>
            <a:r>
              <a:rPr lang="en-US" sz="1800" dirty="0" err="1" smtClean="0"/>
              <a:t>VatSyr</a:t>
            </a:r>
            <a:r>
              <a:rPr lang="en-US" sz="1800" dirty="0" smtClean="0"/>
              <a:t>. 161, number 3. Martyrdom of St. Simeon (</a:t>
            </a:r>
            <a:r>
              <a:rPr lang="en-US" sz="1800" dirty="0" err="1" smtClean="0"/>
              <a:t>Symeon</a:t>
            </a:r>
            <a:r>
              <a:rPr lang="en-US" sz="1800" dirty="0" smtClean="0"/>
              <a:t> bar </a:t>
            </a:r>
            <a:r>
              <a:rPr lang="en-US" sz="1800" dirty="0" err="1" smtClean="0"/>
              <a:t>Sabba‘e</a:t>
            </a:r>
            <a:r>
              <a:rPr lang="en-US" sz="1800" dirty="0" smtClean="0"/>
              <a:t>), Bishop of Seleucia and Ctesiphon, and his companions. Fol. 20a)</a:t>
            </a:r>
            <a:endParaRPr lang="en-US" sz="1800" b="1" dirty="0" smtClean="0"/>
          </a:p>
          <a:p>
            <a:pPr>
              <a:buNone/>
            </a:pPr>
            <a:endParaRPr lang="sv-SE" sz="18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ܫܡܥܘܢ ܒܪ ܨܒܥܐ</a:t>
            </a:r>
            <a:endParaRPr lang="en-US" sz="4800" dirty="0"/>
          </a:p>
        </p:txBody>
      </p:sp>
      <p:pic>
        <p:nvPicPr>
          <p:cNvPr id="4" name="Picture 3" descr="mar shemun bar sabae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357430"/>
            <a:ext cx="8215370" cy="2214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sz="2000" b="1" dirty="0" smtClean="0"/>
              <a:t>Mar </a:t>
            </a:r>
            <a:r>
              <a:rPr lang="sv-SE" sz="2000" b="1" dirty="0" err="1" smtClean="0"/>
              <a:t>Shemun</a:t>
            </a:r>
            <a:r>
              <a:rPr lang="sv-SE" sz="2000" b="1" dirty="0" smtClean="0"/>
              <a:t> Bar  </a:t>
            </a:r>
            <a:r>
              <a:rPr lang="sv-SE" sz="2000" b="1" dirty="0" err="1" smtClean="0"/>
              <a:t>Sabba’e</a:t>
            </a:r>
            <a:r>
              <a:rPr lang="sv-SE" sz="2000" b="1" dirty="0" smtClean="0"/>
              <a:t> (d.344) </a:t>
            </a:r>
            <a:r>
              <a:rPr lang="sv-SE" sz="2000" b="1" dirty="0" err="1" smtClean="0"/>
              <a:t>catholicos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bishop</a:t>
            </a:r>
            <a:r>
              <a:rPr lang="sv-SE" sz="2000" b="1" dirty="0" smtClean="0"/>
              <a:t> of </a:t>
            </a:r>
            <a:r>
              <a:rPr lang="sv-SE" sz="2000" b="1" dirty="0" err="1" smtClean="0"/>
              <a:t>Seleucia-Ctesiphon</a:t>
            </a:r>
            <a:r>
              <a:rPr lang="sv-SE" sz="2000" b="1" dirty="0" smtClean="0"/>
              <a:t>  </a:t>
            </a:r>
            <a:r>
              <a:rPr lang="en-US" sz="2000" dirty="0" smtClean="0"/>
              <a:t>In the martyrdom of Simon Bar </a:t>
            </a:r>
            <a:r>
              <a:rPr lang="en-US" sz="2000" dirty="0" err="1" smtClean="0"/>
              <a:t>Sabbae</a:t>
            </a:r>
            <a:r>
              <a:rPr lang="en-US" sz="2000" dirty="0" smtClean="0"/>
              <a:t> and his companions we read:</a:t>
            </a:r>
          </a:p>
          <a:p>
            <a:pPr>
              <a:buNone/>
            </a:pPr>
            <a:r>
              <a:rPr lang="en-US" sz="2000" dirty="0" smtClean="0"/>
              <a:t> </a:t>
            </a:r>
          </a:p>
          <a:p>
            <a:pPr algn="ctr">
              <a:buNone/>
            </a:pPr>
            <a:r>
              <a:rPr lang="en-US" sz="2000" i="1" dirty="0" smtClean="0"/>
              <a:t>"And from Khuzestan [ancient Elam] he [King </a:t>
            </a:r>
            <a:r>
              <a:rPr lang="en-US" sz="2000" i="1" dirty="0" err="1" smtClean="0"/>
              <a:t>Shapur</a:t>
            </a:r>
            <a:r>
              <a:rPr lang="en-US" sz="2000" i="1" dirty="0" smtClean="0"/>
              <a:t> II] wrote an edict to the rulers of </a:t>
            </a:r>
            <a:r>
              <a:rPr lang="en-US" sz="2000" b="1" i="1" dirty="0" smtClean="0">
                <a:solidFill>
                  <a:srgbClr val="FFFF00"/>
                </a:solidFill>
              </a:rPr>
              <a:t>Beth </a:t>
            </a:r>
            <a:r>
              <a:rPr lang="en-US" sz="2000" b="1" i="1" dirty="0" err="1" smtClean="0">
                <a:solidFill>
                  <a:srgbClr val="FFFF00"/>
                </a:solidFill>
              </a:rPr>
              <a:t>Aramaye</a:t>
            </a:r>
            <a:r>
              <a:rPr lang="en-US" sz="2000" b="1" i="1" dirty="0" smtClean="0"/>
              <a:t>" </a:t>
            </a:r>
          </a:p>
          <a:p>
            <a:endParaRPr lang="en-US" sz="2000" i="1" dirty="0" smtClean="0"/>
          </a:p>
          <a:p>
            <a:pPr algn="ctr">
              <a:buNone/>
            </a:pPr>
            <a:r>
              <a:rPr lang="en-US" sz="2000" i="1" dirty="0" smtClean="0"/>
              <a:t>"These (things) were written by King </a:t>
            </a:r>
            <a:r>
              <a:rPr lang="en-US" sz="2000" i="1" dirty="0" err="1" smtClean="0"/>
              <a:t>Shapur</a:t>
            </a:r>
            <a:r>
              <a:rPr lang="en-US" sz="2000" i="1" dirty="0" smtClean="0"/>
              <a:t> [II; 309-379 AD] from Khuzestan to the rulers of </a:t>
            </a:r>
            <a:r>
              <a:rPr lang="en-US" sz="2000" b="1" i="1" dirty="0" smtClean="0">
                <a:solidFill>
                  <a:srgbClr val="FFFF00"/>
                </a:solidFill>
              </a:rPr>
              <a:t>Beth </a:t>
            </a:r>
            <a:r>
              <a:rPr lang="en-US" sz="2000" b="1" i="1" dirty="0" err="1" smtClean="0">
                <a:solidFill>
                  <a:srgbClr val="FFFF00"/>
                </a:solidFill>
              </a:rPr>
              <a:t>Aramaye</a:t>
            </a:r>
            <a:r>
              <a:rPr lang="en-US" sz="2000" i="1" dirty="0" smtClean="0"/>
              <a:t>.“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(</a:t>
            </a:r>
            <a:r>
              <a:rPr lang="en-US" sz="2000" dirty="0" err="1" smtClean="0"/>
              <a:t>Syriac</a:t>
            </a:r>
            <a:r>
              <a:rPr lang="en-US" sz="2000" dirty="0" smtClean="0"/>
              <a:t> Manuscripts from the Vatican Library; Volume 1, </a:t>
            </a:r>
            <a:r>
              <a:rPr lang="en-US" sz="2000" dirty="0" err="1" smtClean="0"/>
              <a:t>VatSyr</a:t>
            </a:r>
            <a:r>
              <a:rPr lang="en-US" sz="2000" dirty="0" smtClean="0"/>
              <a:t>. 161, number 3. Martyrdom of St. Simeon (</a:t>
            </a:r>
            <a:r>
              <a:rPr lang="en-US" sz="2000" dirty="0" err="1" smtClean="0"/>
              <a:t>Symeon</a:t>
            </a:r>
            <a:r>
              <a:rPr lang="en-US" sz="2000" dirty="0" smtClean="0"/>
              <a:t> bar </a:t>
            </a:r>
            <a:r>
              <a:rPr lang="en-US" sz="2000" dirty="0" err="1" smtClean="0"/>
              <a:t>Sabba‘e</a:t>
            </a:r>
            <a:r>
              <a:rPr lang="en-US" sz="2000" dirty="0" smtClean="0"/>
              <a:t>), Bishop of Seleucia and Ctesiphon, and his companions. Fol. 20a)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ܫܡܥܘܢ ܒܪ ܨܒܥܐ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 smtClean="0"/>
              <a:t>When did the Arameans begin to use the Greek </a:t>
            </a:r>
            <a:r>
              <a:rPr lang="sv-SE" b="1" i="1" dirty="0" smtClean="0"/>
              <a:t>exonym</a:t>
            </a:r>
            <a:r>
              <a:rPr lang="sv-SE" b="1" dirty="0" smtClean="0"/>
              <a:t> </a:t>
            </a:r>
            <a:r>
              <a:rPr lang="sv-SE" b="1" i="1" dirty="0" smtClean="0"/>
              <a:t>Surioi</a:t>
            </a:r>
            <a:r>
              <a:rPr lang="sv-SE" b="1" dirty="0" smtClean="0"/>
              <a:t> as </a:t>
            </a:r>
            <a:r>
              <a:rPr lang="sv-SE" b="1" i="1" dirty="0" smtClean="0"/>
              <a:t>Suryoyo/Suryoye</a:t>
            </a:r>
            <a:r>
              <a:rPr lang="sv-SE" b="1" dirty="0"/>
              <a:t>?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2494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Rabbula</a:t>
            </a:r>
            <a:r>
              <a:rPr lang="sv-SE" dirty="0" smtClean="0"/>
              <a:t> of </a:t>
            </a:r>
            <a:r>
              <a:rPr lang="sv-SE" dirty="0" err="1" smtClean="0"/>
              <a:t>Edessas</a:t>
            </a:r>
            <a:r>
              <a:rPr lang="sv-SE" dirty="0" smtClean="0"/>
              <a:t> (d. 435 CE) </a:t>
            </a:r>
            <a:r>
              <a:rPr lang="sv-SE" dirty="0" err="1" smtClean="0"/>
              <a:t>biography</a:t>
            </a:r>
            <a:r>
              <a:rPr lang="sv-SE" dirty="0" smtClean="0"/>
              <a:t>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him</a:t>
            </a:r>
            <a:r>
              <a:rPr lang="sv-SE" dirty="0" smtClean="0"/>
              <a:t> by </a:t>
            </a:r>
            <a:r>
              <a:rPr lang="sv-SE" dirty="0" err="1" smtClean="0"/>
              <a:t>his</a:t>
            </a:r>
            <a:r>
              <a:rPr lang="sv-SE" dirty="0" smtClean="0"/>
              <a:t> </a:t>
            </a:r>
            <a:r>
              <a:rPr lang="sv-SE" dirty="0" err="1" smtClean="0"/>
              <a:t>disciple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John Rufus (</a:t>
            </a:r>
            <a:r>
              <a:rPr lang="sv-SE" i="1" dirty="0" err="1" smtClean="0"/>
              <a:t>Yuhanon</a:t>
            </a:r>
            <a:r>
              <a:rPr lang="sv-SE" i="1" dirty="0" smtClean="0"/>
              <a:t> Beth Rufine</a:t>
            </a:r>
            <a:r>
              <a:rPr lang="sv-SE" dirty="0" smtClean="0"/>
              <a:t>) 400s 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Jacob of </a:t>
            </a:r>
            <a:r>
              <a:rPr lang="sv-SE" dirty="0" err="1" smtClean="0"/>
              <a:t>Serugh</a:t>
            </a:r>
            <a:r>
              <a:rPr lang="sv-SE" dirty="0" smtClean="0"/>
              <a:t> (451-521 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484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sv-SE" dirty="0" smtClean="0"/>
              <a:t>The </a:t>
            </a:r>
            <a:r>
              <a:rPr lang="sv-SE" dirty="0" err="1" smtClean="0"/>
              <a:t>biography</a:t>
            </a:r>
            <a:r>
              <a:rPr lang="sv-SE" dirty="0" smtClean="0"/>
              <a:t> of </a:t>
            </a:r>
            <a:r>
              <a:rPr lang="sv-SE" dirty="0" err="1" smtClean="0"/>
              <a:t>Rabbula</a:t>
            </a:r>
            <a:r>
              <a:rPr lang="sv-SE" dirty="0" smtClean="0"/>
              <a:t> of </a:t>
            </a:r>
            <a:r>
              <a:rPr lang="sv-SE" dirty="0" err="1" smtClean="0"/>
              <a:t>Edessa</a:t>
            </a:r>
            <a:r>
              <a:rPr lang="sv-SE" dirty="0" smtClean="0"/>
              <a:t> (d. 435) by his </a:t>
            </a:r>
            <a:r>
              <a:rPr lang="sv-SE" dirty="0" err="1" smtClean="0"/>
              <a:t>disciple</a:t>
            </a:r>
            <a:r>
              <a:rPr lang="sv-SE" dirty="0" smtClean="0"/>
              <a:t> right after his death.</a:t>
            </a:r>
          </a:p>
          <a:p>
            <a:pPr algn="ctr">
              <a:buNone/>
            </a:pPr>
            <a:endParaRPr lang="sv-SE" dirty="0" smtClean="0"/>
          </a:p>
          <a:p>
            <a:pPr algn="ct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ܐܪܒܥܝܢ ܘܫܶܬ ܐܓܪܳܢ ܕܟܬܰܒ ܠܟܗܢܶܐ ܘܠܡܠܟܶܐ ܘܠܪܘܪܒܢܶܐ ܘܠܕܝܪܝܶܐ: ܥܡܠܢܢ ܚܢܢ ܕܢܦܫܩ ܐܢܘܢ ܡܢ ܝܘܢܝܐ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ܠܣܘܪܝܝܐ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</a:t>
            </a:r>
          </a:p>
          <a:p>
            <a:pPr algn="ctr">
              <a:buNone/>
            </a:pPr>
            <a:endParaRPr lang="sv-SE" sz="2000" b="1" dirty="0" smtClean="0">
              <a:cs typeface="Serto Urhoy" pitchFamily="2" charset="-78"/>
            </a:endParaRPr>
          </a:p>
          <a:p>
            <a:pPr algn="ctr">
              <a:buNone/>
            </a:pPr>
            <a:r>
              <a:rPr lang="sv-SE" sz="2400" i="1" dirty="0" smtClean="0">
                <a:cs typeface="Serto Urhoy" pitchFamily="2" charset="-78"/>
              </a:rPr>
              <a:t>”He wrote 46 letters to preasts , kings, leaders, and monks, we worked on translating them from greek to </a:t>
            </a:r>
            <a:r>
              <a:rPr lang="sv-SE" sz="2400" b="1" i="1" dirty="0" smtClean="0">
                <a:solidFill>
                  <a:srgbClr val="FFFF00"/>
                </a:solidFill>
                <a:cs typeface="Serto Urhoy" pitchFamily="2" charset="-78"/>
              </a:rPr>
              <a:t>syriac</a:t>
            </a:r>
            <a:r>
              <a:rPr lang="sv-SE" sz="2400" i="1" dirty="0" smtClean="0">
                <a:cs typeface="Serto Urhoy" pitchFamily="2" charset="-78"/>
              </a:rPr>
              <a:t>.”</a:t>
            </a:r>
          </a:p>
          <a:p>
            <a:pPr algn="ctr">
              <a:buNone/>
            </a:pPr>
            <a:endParaRPr lang="syr-SY" sz="2000" b="1" dirty="0" smtClean="0">
              <a:cs typeface="Serto Urhoy" pitchFamily="2" charset="-78"/>
            </a:endParaRPr>
          </a:p>
          <a:p>
            <a:pPr algn="ctr"/>
            <a:r>
              <a:rPr lang="sv-SE" sz="2000" b="1" dirty="0" smtClean="0">
                <a:cs typeface="Serto Urhoy" pitchFamily="2" charset="-78"/>
              </a:rPr>
              <a:t>(</a:t>
            </a:r>
            <a:r>
              <a:rPr lang="sv-SE" sz="2000" b="1" dirty="0" err="1" smtClean="0">
                <a:cs typeface="Serto Urhoy" pitchFamily="2" charset="-78"/>
              </a:rPr>
              <a:t>Published</a:t>
            </a:r>
            <a:r>
              <a:rPr lang="sv-SE" sz="2000" b="1" dirty="0" smtClean="0">
                <a:cs typeface="Serto Urhoy" pitchFamily="2" charset="-78"/>
              </a:rPr>
              <a:t> by the </a:t>
            </a:r>
            <a:r>
              <a:rPr lang="sv-SE" sz="2000" b="1" dirty="0" err="1" smtClean="0">
                <a:cs typeface="Serto Urhoy" pitchFamily="2" charset="-78"/>
              </a:rPr>
              <a:t>Chaldean</a:t>
            </a:r>
            <a:r>
              <a:rPr lang="sv-SE" sz="2000" b="1" dirty="0" smtClean="0">
                <a:cs typeface="Serto Urhoy" pitchFamily="2" charset="-78"/>
              </a:rPr>
              <a:t> </a:t>
            </a:r>
            <a:r>
              <a:rPr lang="sv-SE" sz="2000" b="1" dirty="0" err="1" smtClean="0">
                <a:cs typeface="Serto Urhoy" pitchFamily="2" charset="-78"/>
              </a:rPr>
              <a:t>Catholic</a:t>
            </a:r>
            <a:r>
              <a:rPr lang="sv-SE" sz="2000" b="1" dirty="0" smtClean="0">
                <a:cs typeface="Serto Urhoy" pitchFamily="2" charset="-78"/>
              </a:rPr>
              <a:t> </a:t>
            </a:r>
            <a:r>
              <a:rPr lang="sv-SE" sz="2000" b="1" dirty="0" err="1" smtClean="0">
                <a:cs typeface="Serto Urhoy" pitchFamily="2" charset="-78"/>
              </a:rPr>
              <a:t>priest</a:t>
            </a:r>
            <a:r>
              <a:rPr lang="sv-SE" sz="2000" b="1" dirty="0" smtClean="0">
                <a:cs typeface="Serto Urhoy" pitchFamily="2" charset="-78"/>
              </a:rPr>
              <a:t> Paul </a:t>
            </a:r>
            <a:r>
              <a:rPr lang="sv-SE" sz="2000" b="1" dirty="0" err="1" smtClean="0">
                <a:cs typeface="Serto Urhoy" pitchFamily="2" charset="-78"/>
              </a:rPr>
              <a:t>Bedjan</a:t>
            </a:r>
            <a:r>
              <a:rPr lang="sv-SE" sz="2000" b="1" dirty="0" smtClean="0">
                <a:cs typeface="Serto Urhoy" pitchFamily="2" charset="-78"/>
              </a:rPr>
              <a:t> in </a:t>
            </a:r>
            <a:r>
              <a:rPr lang="sv-SE" sz="2000" b="1" i="1" dirty="0" err="1" smtClean="0">
                <a:cs typeface="Serto Urhoy" pitchFamily="2" charset="-78"/>
              </a:rPr>
              <a:t>Acta</a:t>
            </a:r>
            <a:r>
              <a:rPr lang="sv-SE" sz="2000" b="1" i="1" dirty="0" smtClean="0">
                <a:cs typeface="Serto Urhoy" pitchFamily="2" charset="-78"/>
              </a:rPr>
              <a:t> Martyrum et </a:t>
            </a:r>
            <a:r>
              <a:rPr lang="sv-SE" sz="2000" b="1" i="1" dirty="0" err="1" smtClean="0">
                <a:cs typeface="Serto Urhoy" pitchFamily="2" charset="-78"/>
              </a:rPr>
              <a:t>sanctorum</a:t>
            </a:r>
            <a:r>
              <a:rPr lang="sv-SE" sz="2000" b="1" i="1" dirty="0" smtClean="0">
                <a:cs typeface="Serto Urhoy" pitchFamily="2" charset="-78"/>
              </a:rPr>
              <a:t> </a:t>
            </a:r>
            <a:r>
              <a:rPr lang="sv-SE" sz="2000" b="1" i="1" dirty="0" err="1" smtClean="0">
                <a:cs typeface="Serto Urhoy" pitchFamily="2" charset="-78"/>
              </a:rPr>
              <a:t>syriace</a:t>
            </a:r>
            <a:r>
              <a:rPr lang="sv-SE" sz="2000" b="1" i="1" dirty="0" smtClean="0">
                <a:cs typeface="Serto Urhoy" pitchFamily="2" charset="-78"/>
              </a:rPr>
              <a:t> </a:t>
            </a:r>
            <a:r>
              <a:rPr lang="sv-SE" sz="2000" b="1" dirty="0" smtClean="0">
                <a:cs typeface="Serto Urhoy" pitchFamily="2" charset="-78"/>
              </a:rPr>
              <a:t>, </a:t>
            </a:r>
            <a:r>
              <a:rPr lang="sv-SE" sz="2000" b="1" dirty="0" err="1" smtClean="0">
                <a:cs typeface="Serto Urhoy" pitchFamily="2" charset="-78"/>
              </a:rPr>
              <a:t>Vol</a:t>
            </a:r>
            <a:r>
              <a:rPr lang="sv-SE" sz="2000" b="1" dirty="0" smtClean="0">
                <a:cs typeface="Serto Urhoy" pitchFamily="2" charset="-78"/>
              </a:rPr>
              <a:t> IV, Paris 1894, page 440)</a:t>
            </a:r>
            <a:endParaRPr lang="syr-SY" sz="2000" b="1" dirty="0" smtClean="0">
              <a:cs typeface="Serto Urhoy" pitchFamily="2" charset="-78"/>
            </a:endParaRPr>
          </a:p>
          <a:p>
            <a:pPr algn="ctr" rtl="1"/>
            <a:endParaRPr lang="en-US" sz="3200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ܬܠܡܝܕܐ ܕܡܪܝ ܪܒܘܠܐ ܕܐܘܪܗܝ ܥܠ ܡܠܦܢܐ ܕܝܠܗ</a:t>
            </a:r>
            <a:r>
              <a:rPr lang="sv-SE" b="1" dirty="0" smtClean="0">
                <a:latin typeface="Estrangelo Quenneshrin" pitchFamily="2" charset="-78"/>
                <a:cs typeface="Estrangelo Quenneshrin" pitchFamily="2" charset="-78"/>
              </a:rPr>
              <a:t> </a:t>
            </a:r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ܒܬܪ ܡܢ ܫܘܢܝܗ </a:t>
            </a:r>
            <a:endParaRPr lang="en-US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sv-SE" dirty="0" smtClean="0"/>
              <a:t>The </a:t>
            </a:r>
            <a:r>
              <a:rPr lang="sv-SE" dirty="0" err="1" smtClean="0"/>
              <a:t>biography</a:t>
            </a:r>
            <a:r>
              <a:rPr lang="sv-SE" dirty="0" smtClean="0"/>
              <a:t> of </a:t>
            </a:r>
            <a:r>
              <a:rPr lang="sv-SE" dirty="0" err="1" smtClean="0"/>
              <a:t>Rabbula</a:t>
            </a:r>
            <a:r>
              <a:rPr lang="sv-SE" dirty="0" smtClean="0"/>
              <a:t> of </a:t>
            </a:r>
            <a:r>
              <a:rPr lang="sv-SE" dirty="0" err="1" smtClean="0"/>
              <a:t>Edessa</a:t>
            </a:r>
            <a:r>
              <a:rPr lang="sv-SE" dirty="0" smtClean="0"/>
              <a:t> (d. 435) by his </a:t>
            </a:r>
            <a:r>
              <a:rPr lang="sv-SE" dirty="0" err="1" smtClean="0"/>
              <a:t>disciple</a:t>
            </a:r>
            <a:r>
              <a:rPr lang="sv-SE" dirty="0" smtClean="0"/>
              <a:t> right after his death.</a:t>
            </a:r>
          </a:p>
          <a:p>
            <a:pPr>
              <a:buNone/>
            </a:pPr>
            <a:endParaRPr lang="sv-SE" dirty="0" smtClean="0"/>
          </a:p>
          <a:p>
            <a:pPr algn="ctr" rtl="1">
              <a:buNone/>
            </a:pP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ܦܫܩ ܕܝܢ ܕܝܬܝܩܐ ܚܕܬܐ ܡܢ ܝܘܢܝܐ </a:t>
            </a:r>
            <a:r>
              <a:rPr lang="syr-SY" sz="40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ܠܣܘܪܝܝܐ</a:t>
            </a:r>
            <a:r>
              <a:rPr lang="en-US" sz="4000" b="1" dirty="0" smtClean="0">
                <a:latin typeface="Serto Urhoy" pitchFamily="2" charset="-78"/>
                <a:cs typeface="Serto Urhoy" pitchFamily="2" charset="-78"/>
              </a:rPr>
              <a:t>..</a:t>
            </a:r>
          </a:p>
          <a:p>
            <a:pPr algn="ctr" rtl="1">
              <a:buNone/>
            </a:pP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r>
              <a:rPr lang="sv-SE" i="1" dirty="0" smtClean="0">
                <a:cs typeface="Serto Urhoy" pitchFamily="2" charset="-78"/>
              </a:rPr>
              <a:t>”(He) translated the New Testament from Greek to </a:t>
            </a:r>
            <a:r>
              <a:rPr lang="sv-SE" b="1" i="1" dirty="0" smtClean="0">
                <a:solidFill>
                  <a:srgbClr val="FFFF00"/>
                </a:solidFill>
                <a:cs typeface="Serto Urhoy" pitchFamily="2" charset="-78"/>
              </a:rPr>
              <a:t>Syriac</a:t>
            </a:r>
            <a:r>
              <a:rPr lang="sv-SE" i="1" dirty="0" smtClean="0">
                <a:solidFill>
                  <a:srgbClr val="FFFF00"/>
                </a:solidFill>
                <a:cs typeface="Serto Urhoy" pitchFamily="2" charset="-78"/>
              </a:rPr>
              <a:t>…”</a:t>
            </a:r>
          </a:p>
          <a:p>
            <a:pPr algn="ctr">
              <a:buNone/>
            </a:pPr>
            <a:endParaRPr lang="sv-SE" b="1" dirty="0" smtClean="0">
              <a:solidFill>
                <a:srgbClr val="FFFF00"/>
              </a:solidFill>
              <a:cs typeface="Serto Urhoy" pitchFamily="2" charset="-78"/>
            </a:endParaRPr>
          </a:p>
          <a:p>
            <a:pPr algn="ctr"/>
            <a:r>
              <a:rPr lang="sv-SE" sz="2000" dirty="0" smtClean="0">
                <a:cs typeface="Serto Urhoy" pitchFamily="2" charset="-78"/>
              </a:rPr>
              <a:t>(</a:t>
            </a:r>
            <a:r>
              <a:rPr lang="sv-SE" sz="2000" dirty="0" err="1" smtClean="0">
                <a:cs typeface="Serto Urhoy" pitchFamily="2" charset="-78"/>
              </a:rPr>
              <a:t>Pulished</a:t>
            </a:r>
            <a:r>
              <a:rPr lang="sv-SE" sz="2000" dirty="0" smtClean="0">
                <a:cs typeface="Serto Urhoy" pitchFamily="2" charset="-78"/>
              </a:rPr>
              <a:t> by the </a:t>
            </a:r>
            <a:r>
              <a:rPr lang="sv-SE" sz="2000" dirty="0" err="1" smtClean="0">
                <a:cs typeface="Serto Urhoy" pitchFamily="2" charset="-78"/>
              </a:rPr>
              <a:t>Chaldean</a:t>
            </a:r>
            <a:r>
              <a:rPr lang="sv-SE" sz="2000" dirty="0" smtClean="0">
                <a:cs typeface="Serto Urhoy" pitchFamily="2" charset="-78"/>
              </a:rPr>
              <a:t> </a:t>
            </a:r>
            <a:r>
              <a:rPr lang="sv-SE" sz="2000" dirty="0" err="1" smtClean="0">
                <a:cs typeface="Serto Urhoy" pitchFamily="2" charset="-78"/>
              </a:rPr>
              <a:t>Catholic</a:t>
            </a:r>
            <a:r>
              <a:rPr lang="sv-SE" sz="2000" dirty="0" smtClean="0">
                <a:cs typeface="Serto Urhoy" pitchFamily="2" charset="-78"/>
              </a:rPr>
              <a:t> </a:t>
            </a:r>
            <a:r>
              <a:rPr lang="sv-SE" sz="2000" dirty="0" err="1" smtClean="0">
                <a:cs typeface="Serto Urhoy" pitchFamily="2" charset="-78"/>
              </a:rPr>
              <a:t>preast</a:t>
            </a:r>
            <a:r>
              <a:rPr lang="sv-SE" sz="2000" dirty="0" smtClean="0">
                <a:cs typeface="Serto Urhoy" pitchFamily="2" charset="-78"/>
              </a:rPr>
              <a:t> Paul </a:t>
            </a:r>
            <a:r>
              <a:rPr lang="sv-SE" sz="2000" dirty="0" err="1" smtClean="0">
                <a:cs typeface="Serto Urhoy" pitchFamily="2" charset="-78"/>
              </a:rPr>
              <a:t>Bedjan</a:t>
            </a:r>
            <a:r>
              <a:rPr lang="sv-SE" sz="2000" dirty="0" smtClean="0">
                <a:cs typeface="Serto Urhoy" pitchFamily="2" charset="-78"/>
              </a:rPr>
              <a:t> in </a:t>
            </a:r>
            <a:r>
              <a:rPr lang="sv-SE" sz="2000" i="1" dirty="0" err="1" smtClean="0">
                <a:cs typeface="Serto Urhoy" pitchFamily="2" charset="-78"/>
              </a:rPr>
              <a:t>Acta</a:t>
            </a:r>
            <a:r>
              <a:rPr lang="sv-SE" sz="2000" i="1" dirty="0" smtClean="0">
                <a:cs typeface="Serto Urhoy" pitchFamily="2" charset="-78"/>
              </a:rPr>
              <a:t> Martyrum et </a:t>
            </a:r>
            <a:r>
              <a:rPr lang="sv-SE" sz="2000" i="1" dirty="0" err="1" smtClean="0">
                <a:cs typeface="Serto Urhoy" pitchFamily="2" charset="-78"/>
              </a:rPr>
              <a:t>sanctorum</a:t>
            </a:r>
            <a:r>
              <a:rPr lang="sv-SE" sz="2000" i="1" dirty="0" smtClean="0">
                <a:cs typeface="Serto Urhoy" pitchFamily="2" charset="-78"/>
              </a:rPr>
              <a:t> </a:t>
            </a:r>
            <a:r>
              <a:rPr lang="sv-SE" sz="2000" i="1" dirty="0" err="1" smtClean="0">
                <a:cs typeface="Serto Urhoy" pitchFamily="2" charset="-78"/>
              </a:rPr>
              <a:t>syriace</a:t>
            </a:r>
            <a:r>
              <a:rPr lang="sv-SE" sz="2000" dirty="0" smtClean="0">
                <a:cs typeface="Serto Urhoy" pitchFamily="2" charset="-78"/>
              </a:rPr>
              <a:t> , </a:t>
            </a:r>
            <a:r>
              <a:rPr lang="sv-SE" sz="2000" dirty="0" err="1" smtClean="0">
                <a:cs typeface="Serto Urhoy" pitchFamily="2" charset="-78"/>
              </a:rPr>
              <a:t>Vol</a:t>
            </a:r>
            <a:r>
              <a:rPr lang="sv-SE" sz="2000" dirty="0" smtClean="0">
                <a:cs typeface="Serto Urhoy" pitchFamily="2" charset="-78"/>
              </a:rPr>
              <a:t> IV, Paris 1894, page 410)</a:t>
            </a:r>
          </a:p>
          <a:p>
            <a:pPr algn="ctr">
              <a:buNone/>
            </a:pPr>
            <a:endParaRPr lang="syr-SY" sz="2000" b="1" dirty="0" smtClean="0">
              <a:cs typeface="Serto Urhoy" pitchFamily="2" charset="-78"/>
            </a:endParaRPr>
          </a:p>
          <a:p>
            <a:pPr algn="ctr">
              <a:buNone/>
            </a:pPr>
            <a:endParaRPr lang="sv-SE" b="1" dirty="0" smtClean="0">
              <a:solidFill>
                <a:srgbClr val="FFFF00"/>
              </a:solidFill>
              <a:cs typeface="Serto Urhoy" pitchFamily="2" charset="-78"/>
            </a:endParaRPr>
          </a:p>
          <a:p>
            <a:pPr algn="ctr">
              <a:buNone/>
            </a:pPr>
            <a:endParaRPr lang="sv-SE" b="1" dirty="0" smtClean="0">
              <a:solidFill>
                <a:srgbClr val="FFFF00"/>
              </a:solidFill>
              <a:cs typeface="Serto Urhoy" pitchFamily="2" charset="-78"/>
            </a:endParaRPr>
          </a:p>
          <a:p>
            <a:pPr algn="ctr">
              <a:buNone/>
            </a:pPr>
            <a:endParaRPr lang="en-US" b="1" dirty="0" smtClean="0">
              <a:solidFill>
                <a:srgbClr val="FFFF00"/>
              </a:solidFill>
              <a:cs typeface="Serto Urhoy" pitchFamily="2" charset="-78"/>
            </a:endParaRP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ܬܠܡܝܕܐ ܕܡܪܝ ܪܒܘܠܐ ܕܐܘܪܗܝ ܥܠ ܡܠܦܢܐ ܕܝܠܗ</a:t>
            </a:r>
            <a:r>
              <a:rPr lang="sv-SE" b="1" dirty="0" smtClean="0">
                <a:latin typeface="Estrangelo Quenneshrin" pitchFamily="2" charset="-78"/>
                <a:cs typeface="Estrangelo Quenneshrin" pitchFamily="2" charset="-78"/>
              </a:rPr>
              <a:t> </a:t>
            </a:r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ܒܬܪ ܡܢ ܫܘܢܝܗ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000" b="1" dirty="0" smtClean="0"/>
              <a:t>John </a:t>
            </a:r>
            <a:r>
              <a:rPr lang="sv-SE" sz="2000" b="1" dirty="0" err="1" smtClean="0"/>
              <a:t>Rufus</a:t>
            </a:r>
            <a:r>
              <a:rPr lang="sv-SE" sz="2000" b="1" dirty="0" smtClean="0"/>
              <a:t> (5th -6th </a:t>
            </a:r>
            <a:r>
              <a:rPr lang="sv-SE" sz="2000" b="1" dirty="0" err="1" smtClean="0"/>
              <a:t>century</a:t>
            </a:r>
            <a:r>
              <a:rPr lang="sv-SE" sz="2000" b="1" dirty="0" smtClean="0"/>
              <a:t>) </a:t>
            </a:r>
            <a:r>
              <a:rPr lang="sv-SE" sz="2000" b="1" dirty="0" err="1" smtClean="0"/>
              <a:t>disciple</a:t>
            </a:r>
            <a:r>
              <a:rPr lang="sv-SE" sz="2000" b="1" dirty="0" smtClean="0"/>
              <a:t> of Peter the </a:t>
            </a:r>
            <a:r>
              <a:rPr lang="sv-SE" sz="2000" b="1" dirty="0" err="1" smtClean="0"/>
              <a:t>Iberian</a:t>
            </a:r>
            <a:r>
              <a:rPr lang="sv-SE" sz="2000" b="1" dirty="0" smtClean="0"/>
              <a:t> </a:t>
            </a:r>
            <a:r>
              <a:rPr lang="en-US" sz="2000" b="1" dirty="0" smtClean="0"/>
              <a:t>(417-491)</a:t>
            </a:r>
          </a:p>
          <a:p>
            <a:pPr algn="ctr">
              <a:buNone/>
            </a:pPr>
            <a:endParaRPr lang="sv-SE" sz="2000" b="1" dirty="0" smtClean="0"/>
          </a:p>
          <a:p>
            <a:pPr algn="ctr">
              <a:buNone/>
            </a:pPr>
            <a:endParaRPr lang="en-US" sz="2000" b="1" dirty="0" smtClean="0"/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ܝܘܚܢܢ ܒܝܬ ܪܘܦܝܢܐ (ܪܘܦܘܣ)</a:t>
            </a:r>
            <a:r>
              <a:rPr lang="syr-SY" b="1" u="sng" dirty="0" smtClean="0"/>
              <a:t> </a:t>
            </a:r>
            <a:endParaRPr lang="en-US" dirty="0"/>
          </a:p>
        </p:txBody>
      </p:sp>
      <p:pic>
        <p:nvPicPr>
          <p:cNvPr id="1026" name="Picture 2" descr="H:\föreläsning\bilder föreläsning\Del 1\Del 2\John Rufus 5th century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8001056" cy="45005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v-SE" sz="2000" b="1" dirty="0" smtClean="0"/>
              <a:t>John </a:t>
            </a:r>
            <a:r>
              <a:rPr lang="sv-SE" sz="2000" b="1" dirty="0" err="1" smtClean="0"/>
              <a:t>Rufus</a:t>
            </a:r>
            <a:r>
              <a:rPr lang="sv-SE" sz="2000" b="1" dirty="0" smtClean="0"/>
              <a:t> (5th </a:t>
            </a:r>
            <a:r>
              <a:rPr lang="sv-SE" sz="2000" b="1" dirty="0" err="1" smtClean="0"/>
              <a:t>century</a:t>
            </a:r>
            <a:r>
              <a:rPr lang="sv-SE" sz="2000" b="1" dirty="0" smtClean="0"/>
              <a:t>) </a:t>
            </a:r>
            <a:r>
              <a:rPr lang="sv-SE" sz="2000" b="1" dirty="0" err="1" smtClean="0"/>
              <a:t>disciple</a:t>
            </a:r>
            <a:r>
              <a:rPr lang="sv-SE" sz="2000" b="1" dirty="0" smtClean="0"/>
              <a:t> of Peter the </a:t>
            </a:r>
            <a:r>
              <a:rPr lang="sv-SE" sz="2000" b="1" dirty="0" err="1" smtClean="0"/>
              <a:t>Iberian</a:t>
            </a:r>
            <a:r>
              <a:rPr lang="sv-SE" sz="2000" b="1" dirty="0" smtClean="0"/>
              <a:t> </a:t>
            </a:r>
            <a:r>
              <a:rPr lang="en-US" sz="2000" b="1" dirty="0" smtClean="0"/>
              <a:t>(417-491)</a:t>
            </a:r>
          </a:p>
          <a:p>
            <a:pPr algn="ctr">
              <a:buNone/>
            </a:pPr>
            <a:endParaRPr lang="en-US" sz="2000" b="1" dirty="0" smtClean="0"/>
          </a:p>
          <a:p>
            <a:pPr algn="ctr">
              <a:buNone/>
            </a:pPr>
            <a:r>
              <a:rPr lang="en-US" sz="1800" i="1" dirty="0" smtClean="0"/>
              <a:t>"They were instructed in both of the writings: in this </a:t>
            </a:r>
            <a:r>
              <a:rPr lang="en-US" sz="1800" b="1" dirty="0" smtClean="0">
                <a:solidFill>
                  <a:srgbClr val="FFFF00"/>
                </a:solidFill>
              </a:rPr>
              <a:t>Aramaic</a:t>
            </a:r>
            <a:r>
              <a:rPr lang="en-US" sz="1800" i="1" dirty="0" smtClean="0"/>
              <a:t> writing that is named </a:t>
            </a:r>
            <a:r>
              <a:rPr lang="en-US" sz="1800" b="1" i="1" dirty="0" err="1" smtClean="0">
                <a:solidFill>
                  <a:srgbClr val="FFFF00"/>
                </a:solidFill>
              </a:rPr>
              <a:t>Syriac</a:t>
            </a:r>
            <a:r>
              <a:rPr lang="en-US" sz="1800" i="1" dirty="0" smtClean="0"/>
              <a:t> and also in the Greek writing that is called Roman…”</a:t>
            </a:r>
          </a:p>
          <a:p>
            <a:pPr>
              <a:buNone/>
            </a:pPr>
            <a:endParaRPr lang="sv-SE" sz="2000" i="1" dirty="0" smtClean="0"/>
          </a:p>
          <a:p>
            <a:pPr algn="ctr">
              <a:buNone/>
            </a:pPr>
            <a:r>
              <a:rPr lang="en-US" sz="1800" i="1" dirty="0" smtClean="0"/>
              <a:t>“For at that time those who were instructed in wisdom were learning this </a:t>
            </a:r>
            <a:r>
              <a:rPr lang="en-US" sz="1800" b="1" i="1" dirty="0" smtClean="0">
                <a:solidFill>
                  <a:srgbClr val="FFFF00"/>
                </a:solidFill>
              </a:rPr>
              <a:t>Aramaic</a:t>
            </a:r>
            <a:r>
              <a:rPr lang="en-US" sz="1800" i="1" dirty="0" smtClean="0"/>
              <a:t> writing, namely </a:t>
            </a:r>
            <a:r>
              <a:rPr lang="en-US" sz="1800" b="1" i="1" dirty="0" err="1" smtClean="0">
                <a:solidFill>
                  <a:srgbClr val="FFFF00"/>
                </a:solidFill>
              </a:rPr>
              <a:t>Syriac</a:t>
            </a:r>
            <a:r>
              <a:rPr lang="en-US" sz="1800" i="1" dirty="0" smtClean="0"/>
              <a:t>, because it was the language of those who dwell in Mesopotamia from the beginning. After the Flood that was in the days of Noah the </a:t>
            </a:r>
            <a:r>
              <a:rPr lang="en-US" sz="18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1800" i="1" dirty="0" smtClean="0"/>
              <a:t> dwelled in Mesopotamia (Beth </a:t>
            </a:r>
            <a:r>
              <a:rPr lang="en-US" sz="1800" i="1" dirty="0" err="1" smtClean="0"/>
              <a:t>Nahrin</a:t>
            </a:r>
            <a:r>
              <a:rPr lang="en-US" sz="1800" i="1" dirty="0" smtClean="0"/>
              <a:t>…”</a:t>
            </a:r>
          </a:p>
          <a:p>
            <a:pPr algn="ctr">
              <a:buNone/>
            </a:pPr>
            <a:endParaRPr lang="sv-SE" sz="2000" i="1" dirty="0" smtClean="0"/>
          </a:p>
          <a:p>
            <a:pPr algn="ctr">
              <a:buNone/>
            </a:pPr>
            <a:r>
              <a:rPr lang="en-US" sz="1800" i="1" dirty="0" smtClean="0"/>
              <a:t>“Many of the </a:t>
            </a:r>
            <a:r>
              <a:rPr lang="en-US" sz="1800" b="1" i="1" dirty="0" smtClean="0">
                <a:solidFill>
                  <a:srgbClr val="FFFF00"/>
                </a:solidFill>
              </a:rPr>
              <a:t>sons of Aram </a:t>
            </a:r>
            <a:r>
              <a:rPr lang="en-US" sz="1800" i="1" dirty="0" smtClean="0"/>
              <a:t>were instructed in the Greek writing.“</a:t>
            </a:r>
          </a:p>
          <a:p>
            <a:pPr algn="ctr">
              <a:buNone/>
            </a:pPr>
            <a:endParaRPr lang="en-US" sz="1800" i="1" dirty="0" smtClean="0"/>
          </a:p>
          <a:p>
            <a:pPr algn="ctr"/>
            <a:r>
              <a:rPr lang="en-US" sz="1800" dirty="0" smtClean="0"/>
              <a:t>(</a:t>
            </a:r>
            <a:r>
              <a:rPr lang="en-US" sz="1800" dirty="0" err="1" smtClean="0"/>
              <a:t>Syriac</a:t>
            </a:r>
            <a:r>
              <a:rPr lang="en-US" sz="1800" dirty="0" smtClean="0"/>
              <a:t> Manuscripts from the Vatican Library; Volume 1, </a:t>
            </a:r>
            <a:r>
              <a:rPr lang="en-US" sz="1800" dirty="0" err="1" smtClean="0"/>
              <a:t>VatSyr</a:t>
            </a:r>
            <a:r>
              <a:rPr lang="en-US" sz="1800" dirty="0" smtClean="0"/>
              <a:t> 37: Life of St. </a:t>
            </a:r>
            <a:r>
              <a:rPr lang="en-US" sz="1800" dirty="0" err="1" smtClean="0"/>
              <a:t>Abhai</a:t>
            </a:r>
            <a:r>
              <a:rPr lang="en-US" sz="1800" dirty="0" smtClean="0"/>
              <a:t>, Bishop of </a:t>
            </a:r>
            <a:r>
              <a:rPr lang="en-US" sz="1800" dirty="0" err="1" smtClean="0"/>
              <a:t>Nicea</a:t>
            </a:r>
            <a:r>
              <a:rPr lang="en-US" sz="1800" dirty="0" smtClean="0"/>
              <a:t>. Fol. 157a-157b)</a:t>
            </a:r>
          </a:p>
          <a:p>
            <a:pPr algn="ctr">
              <a:buNone/>
            </a:pPr>
            <a:endParaRPr lang="sv-SE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>
              <a:buNone/>
            </a:pPr>
            <a:endParaRPr lang="en-US" i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ܝܘܚܢܢ ܒܝܬ ܪܘܦܝܢܐ (ܪܘܦܘܣ)</a:t>
            </a:r>
            <a:r>
              <a:rPr lang="syr-SY" sz="5400" b="1" u="sng" dirty="0" smtClean="0"/>
              <a:t> 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 smtClean="0"/>
              <a:t>Jacob of Serugh (451-521)</a:t>
            </a:r>
          </a:p>
          <a:p>
            <a:pPr algn="ctr">
              <a:buNone/>
            </a:pPr>
            <a:endParaRPr lang="sv-SE" dirty="0" smtClean="0"/>
          </a:p>
          <a:p>
            <a:pPr algn="ctr">
              <a:buNone/>
            </a:pPr>
            <a:endParaRPr lang="sv-SE" dirty="0" smtClean="0"/>
          </a:p>
          <a:p>
            <a:pPr algn="ctr">
              <a:buNone/>
            </a:pPr>
            <a:endParaRPr lang="sv-SE" dirty="0" smtClean="0"/>
          </a:p>
          <a:p>
            <a:pPr algn="ct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en-US" sz="54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4" name="Picture 3" descr="Jacob of Serugh.bmp"/>
          <p:cNvPicPr/>
          <p:nvPr/>
        </p:nvPicPr>
        <p:blipFill>
          <a:blip r:embed="rId2"/>
          <a:stretch>
            <a:fillRect/>
          </a:stretch>
        </p:blipFill>
        <p:spPr>
          <a:xfrm>
            <a:off x="2143108" y="2000240"/>
            <a:ext cx="4357718" cy="41434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en-US" sz="54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sv-SE" dirty="0" smtClean="0"/>
              <a:t> Jacob of </a:t>
            </a:r>
            <a:r>
              <a:rPr lang="sv-SE" dirty="0" err="1" smtClean="0"/>
              <a:t>Serugh</a:t>
            </a:r>
            <a:r>
              <a:rPr lang="sv-SE" dirty="0" smtClean="0"/>
              <a:t> (451-521)</a:t>
            </a:r>
          </a:p>
          <a:p>
            <a:pPr algn="ctr">
              <a:buNone/>
            </a:pPr>
            <a:endParaRPr lang="sv-SE" dirty="0" smtClean="0"/>
          </a:p>
          <a:p>
            <a:pPr algn="ctr">
              <a:buNone/>
            </a:pPr>
            <a:r>
              <a:rPr lang="en-US" sz="2000" i="1" dirty="0" smtClean="0"/>
              <a:t>"[The Biblical Patriarch] Jacob and [the apostle] </a:t>
            </a:r>
            <a:r>
              <a:rPr lang="en-US" sz="2000" i="1" dirty="0" err="1" smtClean="0"/>
              <a:t>Addai</a:t>
            </a:r>
            <a:r>
              <a:rPr lang="en-US" sz="2000" i="1" dirty="0" smtClean="0"/>
              <a:t> were sent to </a:t>
            </a:r>
            <a:r>
              <a:rPr lang="en-US" sz="2000" b="1" i="1" dirty="0" smtClean="0">
                <a:solidFill>
                  <a:srgbClr val="FFFF00"/>
                </a:solidFill>
              </a:rPr>
              <a:t>Aram-</a:t>
            </a:r>
            <a:r>
              <a:rPr lang="en-US" sz="2000" b="1" i="1" dirty="0" err="1" smtClean="0">
                <a:solidFill>
                  <a:srgbClr val="FFFF00"/>
                </a:solidFill>
              </a:rPr>
              <a:t>Nahrin</a:t>
            </a:r>
            <a:r>
              <a:rPr lang="en-US" sz="2000" i="1" dirty="0" smtClean="0"/>
              <a:t>, so that they would fulfill both the New and Old (Testament words)."</a:t>
            </a:r>
            <a:r>
              <a:rPr lang="en-US" sz="2000" dirty="0" smtClean="0"/>
              <a:t> </a:t>
            </a:r>
          </a:p>
          <a:p>
            <a:pPr algn="ctr">
              <a:buNone/>
            </a:pPr>
            <a:endParaRPr lang="en-US" sz="2000" dirty="0" smtClean="0"/>
          </a:p>
          <a:p>
            <a:pPr algn="ctr">
              <a:buNone/>
            </a:pPr>
            <a:r>
              <a:rPr lang="en-US" sz="2000" i="1" dirty="0" smtClean="0"/>
              <a:t>"</a:t>
            </a:r>
            <a:r>
              <a:rPr lang="en-US" sz="2000" i="1" dirty="0" err="1" smtClean="0"/>
              <a:t>Addai</a:t>
            </a:r>
            <a:r>
              <a:rPr lang="en-US" sz="2000" i="1" dirty="0" smtClean="0"/>
              <a:t> himself, too, came to the land of </a:t>
            </a:r>
            <a:r>
              <a:rPr lang="en-US" sz="2000" b="1" i="1" dirty="0" smtClean="0">
                <a:solidFill>
                  <a:srgbClr val="FFFF00"/>
                </a:solidFill>
              </a:rPr>
              <a:t>Beth </a:t>
            </a:r>
            <a:r>
              <a:rPr lang="en-US" sz="2000" b="1" i="1" dirty="0" err="1" smtClean="0">
                <a:solidFill>
                  <a:srgbClr val="FFFF00"/>
                </a:solidFill>
              </a:rPr>
              <a:t>Aramaye</a:t>
            </a:r>
            <a:r>
              <a:rPr lang="en-US" sz="2000" i="1" dirty="0" smtClean="0"/>
              <a:t>, so that these symbols drawn by Jacob would be fulfilled through him. And (so) in Edessa he opened up a big fountain of living waters."</a:t>
            </a:r>
            <a:r>
              <a:rPr lang="en-US" sz="2000" dirty="0" smtClean="0"/>
              <a:t> </a:t>
            </a:r>
          </a:p>
          <a:p>
            <a:pPr algn="ctr">
              <a:buNone/>
            </a:pPr>
            <a:endParaRPr lang="sv-SE" sz="2000" dirty="0" smtClean="0"/>
          </a:p>
          <a:p>
            <a:pPr algn="ctr"/>
            <a:r>
              <a:rPr lang="en-US" sz="1800" dirty="0" smtClean="0"/>
              <a:t>(</a:t>
            </a:r>
            <a:r>
              <a:rPr lang="en-US" sz="1800" dirty="0" err="1" smtClean="0"/>
              <a:t>Syriac</a:t>
            </a:r>
            <a:r>
              <a:rPr lang="en-US" sz="1800" dirty="0" smtClean="0"/>
              <a:t> Manuscripts from the Vatican Library: Volume I, </a:t>
            </a:r>
            <a:r>
              <a:rPr lang="en-US" sz="1800" dirty="0" err="1" smtClean="0"/>
              <a:t>VatSyr</a:t>
            </a:r>
            <a:r>
              <a:rPr lang="en-US" sz="1800" dirty="0" smtClean="0"/>
              <a:t>. 117 number 108. </a:t>
            </a:r>
            <a:r>
              <a:rPr lang="en-US" sz="1800" i="1" dirty="0" smtClean="0"/>
              <a:t>On </a:t>
            </a:r>
            <a:r>
              <a:rPr lang="en-US" sz="1800" i="1" dirty="0" err="1" smtClean="0"/>
              <a:t>Addai</a:t>
            </a:r>
            <a:r>
              <a:rPr lang="en-US" sz="1800" i="1" dirty="0" smtClean="0"/>
              <a:t> the Apostle and </a:t>
            </a:r>
            <a:r>
              <a:rPr lang="en-US" sz="1800" i="1" dirty="0" err="1" smtClean="0"/>
              <a:t>Abgar</a:t>
            </a:r>
            <a:r>
              <a:rPr lang="en-US" sz="1800" i="1" dirty="0" smtClean="0"/>
              <a:t> the King of Edessa, </a:t>
            </a:r>
            <a:r>
              <a:rPr lang="en-US" sz="1800" dirty="0" smtClean="0"/>
              <a:t>Fol. 270a)</a:t>
            </a:r>
            <a:endParaRPr lang="en-US" sz="1800" i="1" dirty="0" smtClean="0"/>
          </a:p>
          <a:p>
            <a:pPr algn="ctr">
              <a:buNone/>
            </a:pPr>
            <a:endParaRPr lang="en-US" dirty="0"/>
          </a:p>
        </p:txBody>
      </p:sp>
      <p:pic>
        <p:nvPicPr>
          <p:cNvPr id="6" name="Platshållare för innehåll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34649"/>
            <a:ext cx="3231935" cy="458663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sv-SE" sz="1800" b="1" dirty="0" smtClean="0"/>
              <a:t> Jacob of Serugh (451-521) wrote a </a:t>
            </a:r>
            <a:r>
              <a:rPr lang="sv-SE" sz="1800" b="1" i="1" dirty="0" smtClean="0"/>
              <a:t>madrosho</a:t>
            </a:r>
            <a:r>
              <a:rPr lang="sv-SE" sz="1800" b="1" dirty="0" smtClean="0"/>
              <a:t> about Ephrem the Syrian (306-373)</a:t>
            </a:r>
          </a:p>
          <a:p>
            <a:pPr algn="ctr">
              <a:buNone/>
            </a:pPr>
            <a:endParaRPr lang="sv-SE" dirty="0" smtClean="0"/>
          </a:p>
          <a:p>
            <a:pPr algn="ct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ܗܢܐ ܕܗܘܐ ܟܠܝܐ ܠܟܠܗ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ܐܪܡܝܘܬܐ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ܘܒܗ ܐܬܩܪܒܬ ܬܡܛܐ ܠܫܘܦܪܶܐ ܪܘܚܢܝܶܐ. 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ܗܢܐ ܕܗܘܐ ܪܗܝܛܪܐ ܪܒܐ ܒܝܬ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ܣܘܪܝܝܶܐ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syr-SY" sz="3200" b="1" i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r>
              <a:rPr lang="en-US" sz="2200" i="1" dirty="0" smtClean="0"/>
              <a:t>"He who became a crown for all </a:t>
            </a:r>
            <a:r>
              <a:rPr lang="en-US" sz="2200" b="1" i="1" dirty="0" smtClean="0">
                <a:solidFill>
                  <a:srgbClr val="FFFF00"/>
                </a:solidFill>
              </a:rPr>
              <a:t>Arameans</a:t>
            </a:r>
            <a:r>
              <a:rPr lang="en-US" sz="2200" i="1" dirty="0" smtClean="0"/>
              <a:t>, (and) by him we have been brought close to spiritual beauty</a:t>
            </a:r>
            <a:r>
              <a:rPr lang="sv-SE" sz="2200" i="1" dirty="0" smtClean="0"/>
              <a:t>. </a:t>
            </a:r>
            <a:r>
              <a:rPr lang="sv-SE" sz="2200" i="1" dirty="0" err="1" smtClean="0"/>
              <a:t>He</a:t>
            </a:r>
            <a:r>
              <a:rPr lang="sv-SE" sz="2200" i="1" dirty="0" smtClean="0"/>
              <a:t> who </a:t>
            </a:r>
            <a:r>
              <a:rPr lang="sv-SE" sz="2200" i="1" dirty="0" err="1" smtClean="0"/>
              <a:t>became</a:t>
            </a:r>
            <a:r>
              <a:rPr lang="sv-SE" sz="2200" i="1" dirty="0" smtClean="0"/>
              <a:t> a great orator </a:t>
            </a:r>
            <a:r>
              <a:rPr lang="sv-SE" sz="2200" i="1" dirty="0" err="1" smtClean="0"/>
              <a:t>amongst</a:t>
            </a:r>
            <a:r>
              <a:rPr lang="sv-SE" sz="2200" i="1" dirty="0" smtClean="0"/>
              <a:t> the </a:t>
            </a:r>
            <a:r>
              <a:rPr lang="sv-SE" sz="2200" b="1" i="1" dirty="0" smtClean="0">
                <a:solidFill>
                  <a:srgbClr val="FFFF00"/>
                </a:solidFill>
              </a:rPr>
              <a:t>Syrians</a:t>
            </a:r>
            <a:r>
              <a:rPr lang="en-US" sz="2200" i="1" dirty="0" smtClean="0"/>
              <a:t>"</a:t>
            </a:r>
            <a:endParaRPr lang="syr-SY" sz="22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sv-SE" sz="1800" dirty="0" smtClean="0"/>
          </a:p>
          <a:p>
            <a:pPr algn="ctr" rtl="1"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n-US" sz="1600" dirty="0" smtClean="0"/>
              <a:t>(Ed. Joseph </a:t>
            </a:r>
            <a:r>
              <a:rPr lang="en-US" sz="1600" dirty="0" err="1" smtClean="0"/>
              <a:t>Amar</a:t>
            </a:r>
            <a:r>
              <a:rPr lang="en-US" sz="1600" dirty="0" smtClean="0"/>
              <a:t>, A Metrical Homily on Holy Mar </a:t>
            </a:r>
            <a:r>
              <a:rPr lang="en-US" sz="1600" dirty="0" err="1" smtClean="0"/>
              <a:t>Ephrem</a:t>
            </a:r>
            <a:r>
              <a:rPr lang="en-US" sz="1600" dirty="0" smtClean="0"/>
              <a:t> by Mar Jacob of  </a:t>
            </a:r>
            <a:r>
              <a:rPr lang="en-US" sz="1600" dirty="0" err="1" smtClean="0"/>
              <a:t>Serugh</a:t>
            </a:r>
            <a:r>
              <a:rPr lang="en-US" sz="1600" dirty="0" smtClean="0"/>
              <a:t>, </a:t>
            </a:r>
            <a:r>
              <a:rPr lang="en-US" sz="1600" dirty="0" err="1" smtClean="0"/>
              <a:t>Patrologia</a:t>
            </a:r>
            <a:r>
              <a:rPr lang="en-US" sz="1600" dirty="0" smtClean="0"/>
              <a:t> </a:t>
            </a:r>
            <a:r>
              <a:rPr lang="en-US" sz="1600" dirty="0" err="1" smtClean="0"/>
              <a:t>Orientalis</a:t>
            </a:r>
            <a:r>
              <a:rPr lang="en-US" sz="1600" dirty="0" smtClean="0"/>
              <a:t> 47,1, page  155)</a:t>
            </a:r>
          </a:p>
          <a:p>
            <a:pPr algn="ctr">
              <a:buNone/>
            </a:pPr>
            <a:endParaRPr lang="en-US" sz="1800" dirty="0" smtClean="0"/>
          </a:p>
          <a:p>
            <a:pPr algn="ctr">
              <a:buNone/>
            </a:pPr>
            <a:r>
              <a:rPr lang="sv-SE" sz="1600" dirty="0" smtClean="0">
                <a:cs typeface="Serto Urhoy" pitchFamily="2" charset="-78"/>
              </a:rPr>
              <a:t>(Published by the Chaldean </a:t>
            </a:r>
            <a:r>
              <a:rPr lang="sv-SE" sz="1600" dirty="0" err="1" smtClean="0">
                <a:cs typeface="Serto Urhoy" pitchFamily="2" charset="-78"/>
              </a:rPr>
              <a:t>Catholic</a:t>
            </a:r>
            <a:r>
              <a:rPr lang="sv-SE" sz="1600" dirty="0" smtClean="0">
                <a:cs typeface="Serto Urhoy" pitchFamily="2" charset="-78"/>
              </a:rPr>
              <a:t> </a:t>
            </a:r>
            <a:r>
              <a:rPr lang="sv-SE" sz="1600" dirty="0" err="1" smtClean="0">
                <a:cs typeface="Serto Urhoy" pitchFamily="2" charset="-78"/>
              </a:rPr>
              <a:t>priest</a:t>
            </a:r>
            <a:r>
              <a:rPr lang="sv-SE" sz="1600" dirty="0" smtClean="0">
                <a:cs typeface="Serto Urhoy" pitchFamily="2" charset="-78"/>
              </a:rPr>
              <a:t> Paul </a:t>
            </a:r>
            <a:r>
              <a:rPr lang="sv-SE" sz="1600" dirty="0" err="1" smtClean="0">
                <a:cs typeface="Serto Urhoy" pitchFamily="2" charset="-78"/>
              </a:rPr>
              <a:t>Bedjan</a:t>
            </a:r>
            <a:r>
              <a:rPr lang="sv-SE" sz="1600" dirty="0" smtClean="0">
                <a:cs typeface="Serto Urhoy" pitchFamily="2" charset="-78"/>
              </a:rPr>
              <a:t> in </a:t>
            </a:r>
            <a:r>
              <a:rPr lang="sv-SE" sz="1600" i="1" dirty="0" err="1" smtClean="0">
                <a:cs typeface="Serto Urhoy" pitchFamily="2" charset="-78"/>
              </a:rPr>
              <a:t>Acta</a:t>
            </a:r>
            <a:r>
              <a:rPr lang="sv-SE" sz="1600" i="1" dirty="0" smtClean="0">
                <a:cs typeface="Serto Urhoy" pitchFamily="2" charset="-78"/>
              </a:rPr>
              <a:t> Martyrum et </a:t>
            </a:r>
            <a:r>
              <a:rPr lang="sv-SE" sz="1600" i="1" dirty="0" err="1" smtClean="0">
                <a:cs typeface="Serto Urhoy" pitchFamily="2" charset="-78"/>
              </a:rPr>
              <a:t>sanctorum</a:t>
            </a:r>
            <a:r>
              <a:rPr lang="sv-SE" sz="1600" i="1" dirty="0" smtClean="0">
                <a:cs typeface="Serto Urhoy" pitchFamily="2" charset="-78"/>
              </a:rPr>
              <a:t> </a:t>
            </a:r>
            <a:r>
              <a:rPr lang="sv-SE" sz="1600" i="1" dirty="0" err="1" smtClean="0">
                <a:cs typeface="Serto Urhoy" pitchFamily="2" charset="-78"/>
              </a:rPr>
              <a:t>syriace</a:t>
            </a:r>
            <a:r>
              <a:rPr lang="sv-SE" sz="1600" i="1" dirty="0" smtClean="0">
                <a:cs typeface="Serto Urhoy" pitchFamily="2" charset="-78"/>
              </a:rPr>
              <a:t> </a:t>
            </a:r>
            <a:r>
              <a:rPr lang="sv-SE" sz="1600" dirty="0" smtClean="0">
                <a:cs typeface="Serto Urhoy" pitchFamily="2" charset="-78"/>
              </a:rPr>
              <a:t>, </a:t>
            </a:r>
            <a:r>
              <a:rPr lang="sv-SE" sz="1600" dirty="0" err="1" smtClean="0">
                <a:cs typeface="Serto Urhoy" pitchFamily="2" charset="-78"/>
              </a:rPr>
              <a:t>Vol</a:t>
            </a:r>
            <a:r>
              <a:rPr lang="sv-SE" sz="1600" dirty="0" smtClean="0">
                <a:cs typeface="Serto Urhoy" pitchFamily="2" charset="-78"/>
              </a:rPr>
              <a:t> III , Paris 1892 p. 677)</a:t>
            </a:r>
            <a:endParaRPr lang="en-US" sz="1600" dirty="0" smtClean="0"/>
          </a:p>
          <a:p>
            <a:pPr algn="ctr">
              <a:buNone/>
            </a:pPr>
            <a:endParaRPr lang="syr-SY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en-US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endParaRPr lang="sv-SE" dirty="0" smtClean="0"/>
          </a:p>
          <a:p>
            <a:pPr algn="ctr">
              <a:buNone/>
            </a:pPr>
            <a:endParaRPr lang="sv-SE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v-SE" sz="2400" dirty="0" smtClean="0"/>
              <a:t>Jacob of Serugh (451-521)</a:t>
            </a:r>
            <a:r>
              <a:rPr lang="en-US" sz="2400" dirty="0" smtClean="0"/>
              <a:t> In his Homily on </a:t>
            </a:r>
            <a:r>
              <a:rPr lang="en-US" sz="2400" dirty="0" err="1" smtClean="0"/>
              <a:t>Addai</a:t>
            </a:r>
            <a:r>
              <a:rPr lang="en-US" sz="2400" dirty="0" smtClean="0"/>
              <a:t>, the Apostle and King </a:t>
            </a:r>
            <a:r>
              <a:rPr lang="en-US" sz="2400" dirty="0" err="1" smtClean="0"/>
              <a:t>Abgar</a:t>
            </a:r>
            <a:r>
              <a:rPr lang="en-US" sz="2400" dirty="0" smtClean="0"/>
              <a:t> of Edessa: </a:t>
            </a:r>
          </a:p>
          <a:p>
            <a:pPr algn="ctr">
              <a:buNone/>
            </a:pPr>
            <a:endParaRPr lang="sv-SE" dirty="0" smtClean="0"/>
          </a:p>
          <a:p>
            <a:pPr algn="ctr" rtl="1">
              <a:buNone/>
            </a:pPr>
            <a:r>
              <a:rPr lang="syr-SY" sz="3500" b="1" dirty="0" smtClean="0">
                <a:latin typeface="Serto Urhoy" pitchFamily="2" charset="-78"/>
                <a:cs typeface="Serto Urhoy" pitchFamily="2" charset="-78"/>
              </a:rPr>
              <a:t>ܥܕܬܐ ܒܪܬ </a:t>
            </a:r>
            <a:r>
              <a:rPr lang="syr-SY" sz="35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endParaRPr lang="sv-SE" sz="3500" b="1" dirty="0" smtClean="0">
              <a:solidFill>
                <a:srgbClr val="FFFF00"/>
              </a:solidFill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r>
              <a:rPr lang="en-US" sz="2400" i="1" dirty="0" smtClean="0"/>
              <a:t>"This one brought the glorious garments from the house of the Father and bathed and embellished the </a:t>
            </a:r>
            <a:r>
              <a:rPr lang="en-US" sz="2400" b="1" i="1" dirty="0" smtClean="0">
                <a:solidFill>
                  <a:srgbClr val="FFFF00"/>
                </a:solidFill>
              </a:rPr>
              <a:t>daughter (the church) of the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400" i="1" dirty="0" smtClean="0"/>
              <a:t> when she was taken [as wife]."</a:t>
            </a:r>
            <a:r>
              <a:rPr lang="en-US" sz="2400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sz="1900" dirty="0" smtClean="0"/>
              <a:t>(</a:t>
            </a:r>
            <a:r>
              <a:rPr lang="en-US" sz="1900" dirty="0" err="1" smtClean="0"/>
              <a:t>Syriac</a:t>
            </a:r>
            <a:r>
              <a:rPr lang="en-US" sz="1900" dirty="0" smtClean="0"/>
              <a:t> Manuscripts from the Vatican Library: Volume 1, </a:t>
            </a:r>
            <a:r>
              <a:rPr lang="en-US" sz="1900" dirty="0" err="1" smtClean="0"/>
              <a:t>VatSyr</a:t>
            </a:r>
            <a:r>
              <a:rPr lang="en-US" sz="1900" dirty="0" smtClean="0"/>
              <a:t>. 117 number 108. </a:t>
            </a:r>
            <a:r>
              <a:rPr lang="en-US" sz="1900" i="1" dirty="0" smtClean="0"/>
              <a:t>On </a:t>
            </a:r>
            <a:r>
              <a:rPr lang="en-US" sz="1900" i="1" dirty="0" err="1" smtClean="0"/>
              <a:t>Addai</a:t>
            </a:r>
            <a:r>
              <a:rPr lang="en-US" sz="1900" i="1" dirty="0" smtClean="0"/>
              <a:t> the Apostle and </a:t>
            </a:r>
            <a:r>
              <a:rPr lang="en-US" sz="1900" i="1" dirty="0" err="1" smtClean="0"/>
              <a:t>Abgar</a:t>
            </a:r>
            <a:r>
              <a:rPr lang="en-US" sz="1900" i="1" dirty="0" smtClean="0"/>
              <a:t> the King of Edessa</a:t>
            </a:r>
            <a:r>
              <a:rPr lang="en-US" sz="1900" dirty="0" smtClean="0"/>
              <a:t>. Fol. 268b)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sz="2800" dirty="0" smtClean="0"/>
              <a:t>Jacob of Serugh (451-521)</a:t>
            </a:r>
            <a:r>
              <a:rPr lang="en-US" sz="2800" dirty="0" smtClean="0"/>
              <a:t> about the city of Edessa: </a:t>
            </a:r>
          </a:p>
          <a:p>
            <a:pPr>
              <a:buNone/>
            </a:pPr>
            <a:endParaRPr lang="sv-SE" sz="2800" dirty="0" smtClean="0"/>
          </a:p>
          <a:p>
            <a:pPr algn="ctr" rtl="1">
              <a:buNone/>
            </a:pP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ܐܘܪܗܝ ܒܪܬ </a:t>
            </a:r>
            <a:r>
              <a:rPr lang="syr-SY" sz="40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...</a:t>
            </a:r>
          </a:p>
          <a:p>
            <a:pPr algn="ctr">
              <a:buNone/>
            </a:pPr>
            <a:r>
              <a:rPr lang="en-US" sz="2400" i="1" dirty="0" smtClean="0"/>
              <a:t>“</a:t>
            </a:r>
            <a:r>
              <a:rPr lang="en-US" sz="2400" b="1" i="1" dirty="0" smtClean="0"/>
              <a:t>Edessa the daughter of the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400" i="1" dirty="0" smtClean="0"/>
              <a:t>, albeit aloof, heard his lore"</a:t>
            </a:r>
            <a:r>
              <a:rPr lang="en-US" sz="2400" dirty="0" smtClean="0"/>
              <a:t> </a:t>
            </a:r>
          </a:p>
          <a:p>
            <a:pPr algn="ctr">
              <a:buNone/>
            </a:pPr>
            <a:endParaRPr lang="sv-SE" sz="2400" dirty="0" smtClean="0"/>
          </a:p>
          <a:p>
            <a:pPr algn="ctr"/>
            <a:r>
              <a:rPr lang="en-US" sz="1600" dirty="0" smtClean="0"/>
              <a:t>(Words, Texts And Concepts Cruising The Mediterranean Sea: Studies On The Sources, Contents And Influences Of Islamic Civilization And Arabic Philosophy And Science : Dedicated To Gerhard </a:t>
            </a:r>
            <a:r>
              <a:rPr lang="en-US" sz="1600" dirty="0" err="1" smtClean="0"/>
              <a:t>Endress</a:t>
            </a:r>
            <a:r>
              <a:rPr lang="en-US" sz="1600" dirty="0" smtClean="0"/>
              <a:t> On His Sixty Peter </a:t>
            </a:r>
            <a:r>
              <a:rPr lang="en-US" sz="1600" dirty="0" err="1" smtClean="0"/>
              <a:t>Bruns</a:t>
            </a:r>
            <a:r>
              <a:rPr lang="en-US" sz="1600" dirty="0" smtClean="0"/>
              <a:t>' </a:t>
            </a:r>
            <a:r>
              <a:rPr lang="en-US" sz="1600" dirty="0" err="1" smtClean="0"/>
              <a:t>Ein</a:t>
            </a:r>
            <a:r>
              <a:rPr lang="en-US" sz="1600" dirty="0" smtClean="0"/>
              <a:t> </a:t>
            </a:r>
            <a:r>
              <a:rPr lang="en-US" sz="1600" dirty="0" err="1" smtClean="0"/>
              <a:t>Memra</a:t>
            </a:r>
            <a:r>
              <a:rPr lang="en-US" sz="1600" dirty="0" smtClean="0"/>
              <a:t> des </a:t>
            </a:r>
            <a:r>
              <a:rPr lang="en-US" sz="1600" dirty="0" err="1" smtClean="0"/>
              <a:t>Jakob</a:t>
            </a:r>
            <a:r>
              <a:rPr lang="en-US" sz="1600" dirty="0" smtClean="0"/>
              <a:t> von </a:t>
            </a:r>
            <a:r>
              <a:rPr lang="en-US" sz="1600" dirty="0" err="1" smtClean="0"/>
              <a:t>Serug</a:t>
            </a:r>
            <a:r>
              <a:rPr lang="en-US" sz="1600" dirty="0" smtClean="0"/>
              <a:t> Auf Edessa und Jerusalem, </a:t>
            </a:r>
            <a:r>
              <a:rPr lang="sv-SE" sz="1600" dirty="0" smtClean="0">
                <a:cs typeface="Serto Urhoy" pitchFamily="2" charset="-78"/>
              </a:rPr>
              <a:t>p 459)</a:t>
            </a:r>
            <a:endParaRPr lang="en-US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 rtl="1">
              <a:buNone/>
            </a:pPr>
            <a:r>
              <a:rPr lang="syr-SY" sz="5800" b="1" dirty="0" smtClean="0">
                <a:latin typeface="Serto Urhoy" pitchFamily="2" charset="-78"/>
                <a:cs typeface="Serto Urhoy" pitchFamily="2" charset="-78"/>
              </a:rPr>
              <a:t>....ܐܒܓܪ</a:t>
            </a:r>
            <a:r>
              <a:rPr lang="sv-SE" sz="5800" b="1" dirty="0" smtClean="0">
                <a:latin typeface="Serto Urhoy" pitchFamily="2" charset="-78"/>
                <a:cs typeface="Serto Urhoy" pitchFamily="2" charset="-78"/>
              </a:rPr>
              <a:t>,</a:t>
            </a:r>
            <a:r>
              <a:rPr lang="syr-SY" sz="5800" b="1" dirty="0" smtClean="0">
                <a:latin typeface="Serto Urhoy" pitchFamily="2" charset="-78"/>
                <a:cs typeface="Serto Urhoy" pitchFamily="2" charset="-78"/>
              </a:rPr>
              <a:t> ܒܪ </a:t>
            </a:r>
            <a:r>
              <a:rPr lang="syr-SY" sz="58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r>
              <a:rPr lang="sv-SE" sz="5800" b="1" dirty="0" smtClean="0">
                <a:latin typeface="Serto Urhoy" pitchFamily="2" charset="-78"/>
                <a:cs typeface="Serto Urhoy" pitchFamily="2" charset="-78"/>
              </a:rPr>
              <a:t>…,</a:t>
            </a:r>
            <a:endParaRPr lang="en-US" sz="5800" dirty="0" smtClean="0"/>
          </a:p>
          <a:p>
            <a:pPr>
              <a:buNone/>
            </a:pPr>
            <a:endParaRPr lang="sv-SE" sz="2400" dirty="0" smtClean="0"/>
          </a:p>
          <a:p>
            <a:pPr>
              <a:buNone/>
            </a:pPr>
            <a:r>
              <a:rPr lang="en-US" sz="3300" i="1" dirty="0" smtClean="0"/>
              <a:t>"Two precious pearls, which were an ornament for the bride of my lord </a:t>
            </a:r>
            <a:r>
              <a:rPr lang="en-US" sz="3300" b="1" i="1" dirty="0" err="1" smtClean="0"/>
              <a:t>Abgar</a:t>
            </a:r>
            <a:r>
              <a:rPr lang="en-US" sz="3300" b="1" i="1" dirty="0" smtClean="0"/>
              <a:t>, the son of (the) </a:t>
            </a:r>
            <a:r>
              <a:rPr lang="en-US" sz="33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3300" i="1" dirty="0" smtClean="0"/>
              <a:t>“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300" i="1" dirty="0" smtClean="0"/>
              <a:t>"The darkness of the world and the blackness of </a:t>
            </a:r>
            <a:r>
              <a:rPr lang="en-US" sz="3300" b="1" i="1" dirty="0" err="1" smtClean="0"/>
              <a:t>Abgar</a:t>
            </a:r>
            <a:r>
              <a:rPr lang="en-US" sz="3300" b="1" i="1" dirty="0" smtClean="0"/>
              <a:t>, son of (the) </a:t>
            </a:r>
            <a:r>
              <a:rPr lang="en-US" sz="33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3300" i="1" dirty="0" smtClean="0"/>
              <a:t>, the world of darkness became light through </a:t>
            </a:r>
            <a:r>
              <a:rPr lang="en-US" sz="3300" i="1" dirty="0" err="1" smtClean="0"/>
              <a:t>Abgar</a:t>
            </a:r>
            <a:r>
              <a:rPr lang="en-US" sz="3300" i="1" dirty="0" smtClean="0"/>
              <a:t> in Christ."</a:t>
            </a:r>
            <a:r>
              <a:rPr lang="en-US" sz="3300" dirty="0" smtClean="0"/>
              <a:t> </a:t>
            </a:r>
            <a:r>
              <a:rPr lang="sv-SE" sz="3300" dirty="0" smtClean="0"/>
              <a:t>(</a:t>
            </a:r>
            <a:r>
              <a:rPr lang="en-US" sz="3300" dirty="0" smtClean="0"/>
              <a:t>In his Homily on Edessa and Jerusalem:)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sv-SE" i="1" dirty="0" smtClean="0"/>
          </a:p>
          <a:p>
            <a:r>
              <a:rPr lang="en-US" sz="2300" dirty="0" smtClean="0"/>
              <a:t>(A Homily on </a:t>
            </a:r>
            <a:r>
              <a:rPr lang="en-US" sz="2300" dirty="0" err="1" smtClean="0"/>
              <a:t>Guria</a:t>
            </a:r>
            <a:r>
              <a:rPr lang="en-US" sz="2300" dirty="0" smtClean="0"/>
              <a:t> and </a:t>
            </a:r>
            <a:r>
              <a:rPr lang="en-US" sz="2300" dirty="0" err="1" smtClean="0"/>
              <a:t>Shamuna</a:t>
            </a:r>
            <a:r>
              <a:rPr lang="en-US" sz="2300" dirty="0" smtClean="0"/>
              <a:t> Composed by Mar Jacob, Text tr. A. Roberts and J. Donaldson (eds.), Ante-Nicene Fathers, vol. 8, 1886) </a:t>
            </a:r>
            <a:br>
              <a:rPr lang="en-US" sz="2300" dirty="0" smtClean="0"/>
            </a:br>
            <a:endParaRPr lang="en-US" sz="2300" dirty="0" smtClean="0"/>
          </a:p>
          <a:p>
            <a:r>
              <a:rPr lang="en-US" sz="2400" dirty="0" smtClean="0"/>
              <a:t>(See </a:t>
            </a:r>
            <a:r>
              <a:rPr lang="en-US" sz="2400" dirty="0" err="1" smtClean="0"/>
              <a:t>Syriac</a:t>
            </a:r>
            <a:r>
              <a:rPr lang="en-US" sz="2400" dirty="0" smtClean="0"/>
              <a:t> Manuscripts from the Vatican Library: Volume 1, </a:t>
            </a:r>
            <a:r>
              <a:rPr lang="en-US" sz="2400" dirty="0" err="1" smtClean="0"/>
              <a:t>VatSyr</a:t>
            </a:r>
            <a:r>
              <a:rPr lang="en-US" sz="2400" dirty="0" smtClean="0"/>
              <a:t>. 117, number 224:On </a:t>
            </a:r>
            <a:r>
              <a:rPr lang="en-US" sz="2400" dirty="0" err="1" smtClean="0"/>
              <a:t>Shmona</a:t>
            </a:r>
            <a:r>
              <a:rPr lang="en-US" sz="2400" dirty="0" smtClean="0"/>
              <a:t> and </a:t>
            </a:r>
            <a:r>
              <a:rPr lang="en-US" sz="2400" dirty="0" err="1" smtClean="0"/>
              <a:t>Gurya</a:t>
            </a:r>
            <a:r>
              <a:rPr lang="en-US" sz="2400" dirty="0" smtClean="0"/>
              <a:t>. Fol. 551a, p. 1099)</a:t>
            </a:r>
            <a:endParaRPr lang="syr-SY" sz="2400" dirty="0" smtClean="0"/>
          </a:p>
          <a:p>
            <a:endParaRPr lang="syr-SY" sz="2300" dirty="0" smtClean="0"/>
          </a:p>
          <a:p>
            <a:r>
              <a:rPr lang="en-US" sz="2300" dirty="0" smtClean="0"/>
              <a:t>(Words, Texts And Concepts Cruising The Mediterranean Sea: Studies On The Sources, Contents And Influences Of Islamic Civilization And Arabic Philosophy And Science : Dedicated To Gerhard </a:t>
            </a:r>
            <a:r>
              <a:rPr lang="en-US" sz="2300" dirty="0" err="1" smtClean="0"/>
              <a:t>Endress</a:t>
            </a:r>
            <a:r>
              <a:rPr lang="en-US" sz="2300" dirty="0" smtClean="0"/>
              <a:t> On His Sixty Peter </a:t>
            </a:r>
            <a:r>
              <a:rPr lang="en-US" sz="2300" dirty="0" err="1" smtClean="0"/>
              <a:t>Bruns</a:t>
            </a:r>
            <a:r>
              <a:rPr lang="en-US" sz="2300" dirty="0" smtClean="0"/>
              <a:t>' </a:t>
            </a:r>
            <a:r>
              <a:rPr lang="en-US" sz="2300" dirty="0" err="1" smtClean="0"/>
              <a:t>Ein</a:t>
            </a:r>
            <a:r>
              <a:rPr lang="en-US" sz="2300" dirty="0" smtClean="0"/>
              <a:t> </a:t>
            </a:r>
            <a:r>
              <a:rPr lang="en-US" sz="2300" dirty="0" err="1" smtClean="0"/>
              <a:t>Memra</a:t>
            </a:r>
            <a:r>
              <a:rPr lang="en-US" sz="2300" dirty="0" smtClean="0"/>
              <a:t> des </a:t>
            </a:r>
            <a:r>
              <a:rPr lang="en-US" sz="2300" dirty="0" err="1" smtClean="0"/>
              <a:t>Jakob</a:t>
            </a:r>
            <a:r>
              <a:rPr lang="en-US" sz="2300" dirty="0" smtClean="0"/>
              <a:t> von </a:t>
            </a:r>
            <a:r>
              <a:rPr lang="en-US" sz="2300" dirty="0" err="1" smtClean="0"/>
              <a:t>Serug</a:t>
            </a:r>
            <a:r>
              <a:rPr lang="en-US" sz="2300" dirty="0" smtClean="0"/>
              <a:t> Auf Edessa und Jerusalem, p. 546) </a:t>
            </a:r>
          </a:p>
          <a:p>
            <a:pPr>
              <a:buNone/>
            </a:pPr>
            <a:endParaRPr lang="syr-SY" sz="2000" dirty="0" smtClean="0"/>
          </a:p>
          <a:p>
            <a:endParaRPr lang="syr-SY" sz="2000" dirty="0" smtClean="0"/>
          </a:p>
          <a:p>
            <a:endParaRPr lang="syr-SY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01344"/>
          </a:xfrm>
        </p:spPr>
        <p:txBody>
          <a:bodyPr>
            <a:noAutofit/>
          </a:bodyPr>
          <a:lstStyle/>
          <a:p>
            <a:r>
              <a:rPr lang="sv-SE" sz="2000" dirty="0"/>
              <a:t>Jacob of Serugh (451-521</a:t>
            </a:r>
            <a:r>
              <a:rPr lang="sv-SE" sz="2000" dirty="0" smtClean="0"/>
              <a:t>)</a:t>
            </a:r>
          </a:p>
          <a:p>
            <a:endParaRPr lang="sv-SE" sz="2000" dirty="0"/>
          </a:p>
          <a:p>
            <a:pPr algn="r" rtl="1"/>
            <a:r>
              <a:rPr lang="sv-SE" sz="3200" b="1" dirty="0" smtClean="0">
                <a:latin typeface="Serto Urhoy" pitchFamily="2" charset="-78"/>
                <a:cs typeface="Serto Urhoy" pitchFamily="2" charset="-78"/>
              </a:rPr>
              <a:t>”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ܝܒܝܒ ܘܝ ܓܝܪ ܥܒܪ̈ܝܬܐ ܒܦܠܓܝܗܝܢ ܘܗܪܟܐ ܡܫܒܚܝܢ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ܐܪ̈ܡܝܬܐ 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ܒܡܕ̈ܪܫܝܗܝܢ</a:t>
            </a:r>
            <a:r>
              <a:rPr lang="sv-SE" sz="3200" b="1" dirty="0" smtClean="0">
                <a:latin typeface="Serto Urhoy" pitchFamily="2" charset="-78"/>
                <a:cs typeface="Serto Urhoy" pitchFamily="2" charset="-78"/>
              </a:rPr>
              <a:t>”</a:t>
            </a:r>
          </a:p>
          <a:p>
            <a:pPr algn="r" rtl="1"/>
            <a:endParaRPr lang="syr-SY" sz="2000" i="1" dirty="0" smtClean="0"/>
          </a:p>
          <a:p>
            <a:pPr marL="0" indent="0">
              <a:buNone/>
            </a:pPr>
            <a:r>
              <a:rPr lang="sv-SE" sz="2000" i="1" dirty="0" smtClean="0"/>
              <a:t>”Yabib </a:t>
            </a:r>
            <a:r>
              <a:rPr lang="sv-SE" sz="2000" i="1" dirty="0"/>
              <a:t>way ger </a:t>
            </a:r>
            <a:r>
              <a:rPr lang="sv-SE" sz="2000" i="1" dirty="0" smtClean="0"/>
              <a:t>’Ebroyotho </a:t>
            </a:r>
            <a:r>
              <a:rPr lang="sv-SE" sz="2000" i="1" dirty="0"/>
              <a:t>ba flageyhen u horko mshabhen </a:t>
            </a:r>
            <a:r>
              <a:rPr lang="sv-SE" sz="2000" i="1" dirty="0" smtClean="0"/>
              <a:t>Oromoyotho </a:t>
            </a:r>
          </a:p>
          <a:p>
            <a:pPr marL="0" indent="0">
              <a:buNone/>
            </a:pPr>
            <a:r>
              <a:rPr lang="sv-SE" sz="2000" i="1" dirty="0" smtClean="0"/>
              <a:t>b-madroshayhen”</a:t>
            </a:r>
          </a:p>
          <a:p>
            <a:pPr marL="0" indent="0">
              <a:buNone/>
            </a:pPr>
            <a:r>
              <a:rPr lang="en-US" sz="2000" i="1" dirty="0" smtClean="0"/>
              <a:t>“and </a:t>
            </a:r>
            <a:r>
              <a:rPr lang="en-US" sz="2000" i="1" dirty="0"/>
              <a:t>after the model of the </a:t>
            </a:r>
            <a:r>
              <a:rPr lang="en-US" sz="2000" i="1" dirty="0" smtClean="0"/>
              <a:t>Hebrew women he </a:t>
            </a:r>
            <a:r>
              <a:rPr lang="en-US" sz="2000" i="1" dirty="0"/>
              <a:t>taught the </a:t>
            </a:r>
            <a:r>
              <a:rPr lang="en-US" sz="2000" i="1" dirty="0" err="1"/>
              <a:t>Aramaean</a:t>
            </a:r>
            <a:r>
              <a:rPr lang="en-US" sz="2000" i="1" dirty="0"/>
              <a:t> women to give praise with their </a:t>
            </a:r>
            <a:r>
              <a:rPr lang="en-US" sz="2000" i="1" dirty="0" err="1" smtClean="0"/>
              <a:t>madroshe</a:t>
            </a:r>
            <a:r>
              <a:rPr lang="en-US" sz="2000" i="1" dirty="0" smtClean="0"/>
              <a:t> (</a:t>
            </a:r>
            <a:r>
              <a:rPr lang="en-US" sz="2000" i="1" dirty="0" err="1" smtClean="0"/>
              <a:t>homilior</a:t>
            </a:r>
            <a:r>
              <a:rPr lang="en-US" sz="2000" i="1" dirty="0" smtClean="0"/>
              <a:t>);</a:t>
            </a:r>
            <a:endParaRPr lang="syr-SY" sz="2000" dirty="0" smtClean="0"/>
          </a:p>
          <a:p>
            <a:pPr marL="0" indent="0">
              <a:buNone/>
            </a:pPr>
            <a:endParaRPr lang="syr-SY" sz="2000" dirty="0" smtClean="0"/>
          </a:p>
          <a:p>
            <a:pPr marL="0" indent="0">
              <a:buNone/>
            </a:pPr>
            <a:r>
              <a:rPr lang="en-US" sz="2000" dirty="0" smtClean="0"/>
              <a:t>(Ed</a:t>
            </a:r>
            <a:r>
              <a:rPr lang="en-US" sz="2000" dirty="0"/>
              <a:t>. Joseph Amar</a:t>
            </a:r>
            <a:r>
              <a:rPr lang="en-US" sz="2000" i="1" dirty="0"/>
              <a:t>, A Metrical Homily on Holy Mar </a:t>
            </a:r>
            <a:r>
              <a:rPr lang="en-US" sz="2000" i="1" dirty="0" err="1"/>
              <a:t>Ephrem</a:t>
            </a:r>
            <a:r>
              <a:rPr lang="en-US" sz="2000" i="1" dirty="0"/>
              <a:t> by Mar Jacob of </a:t>
            </a:r>
            <a:r>
              <a:rPr lang="en-US" sz="2000" i="1" dirty="0" err="1"/>
              <a:t>Serugh</a:t>
            </a:r>
            <a:r>
              <a:rPr lang="en-US" sz="2000" i="1" dirty="0"/>
              <a:t>, </a:t>
            </a:r>
            <a:r>
              <a:rPr lang="en-US" sz="2000" i="1" dirty="0" err="1"/>
              <a:t>Patrologia</a:t>
            </a:r>
            <a:r>
              <a:rPr lang="en-US" sz="2000" i="1" dirty="0"/>
              <a:t> </a:t>
            </a:r>
            <a:r>
              <a:rPr lang="en-US" sz="2000" i="1" dirty="0" err="1"/>
              <a:t>Orientalis</a:t>
            </a:r>
            <a:r>
              <a:rPr lang="en-US" sz="2000" i="1" dirty="0"/>
              <a:t> </a:t>
            </a:r>
            <a:r>
              <a:rPr lang="en-US" sz="2000" dirty="0"/>
              <a:t>47,1, p. 46</a:t>
            </a:r>
            <a:r>
              <a:rPr lang="en-US" sz="2000" dirty="0" smtClean="0"/>
              <a:t>)</a:t>
            </a:r>
            <a:r>
              <a:rPr lang="en-US" sz="2000" dirty="0"/>
              <a:t/>
            </a:r>
            <a:br>
              <a:rPr lang="en-US" sz="2000" dirty="0"/>
            </a:br>
            <a:endParaRPr lang="sv-SE" sz="2000" i="1" dirty="0"/>
          </a:p>
          <a:p>
            <a:endParaRPr lang="sv-SE" sz="2000" dirty="0" smtClean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 smtClean="0"/>
              <a:t> </a:t>
            </a:r>
            <a:endParaRPr lang="sv-SE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6000" b="1" dirty="0">
                <a:latin typeface="Estrangelo Quenneshrin" pitchFamily="2" charset="-78"/>
                <a:cs typeface="Estrangelo Quenneshrin" pitchFamily="2" charset="-78"/>
              </a:rPr>
              <a:t>ܡܪܝ ܝܥܩܘܒ ܕܣܪܘܓ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296043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syr-SY" dirty="0" smtClean="0"/>
              <a:t> </a:t>
            </a:r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ܣܘܪܝܘܣ ܪܒܐ ܕܐܢܛܝܘܟܝܐ</a:t>
            </a:r>
            <a:endParaRPr lang="sv-SE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Severius of Antioch </a:t>
            </a:r>
          </a:p>
          <a:p>
            <a:pPr marL="0" indent="0">
              <a:buNone/>
            </a:pPr>
            <a:r>
              <a:rPr lang="sv-SE" dirty="0"/>
              <a:t> </a:t>
            </a:r>
            <a:r>
              <a:rPr lang="sv-SE" dirty="0" smtClean="0"/>
              <a:t>  (c. 465-538) :</a:t>
            </a:r>
          </a:p>
          <a:p>
            <a:endParaRPr lang="sv-SE" dirty="0"/>
          </a:p>
          <a:p>
            <a:pPr marL="0" indent="0" algn="ctr" rtl="1">
              <a:buNone/>
            </a:pP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ܗܘ ܗܟܘܬ ܐܦ ܚܢܢ </a:t>
            </a:r>
            <a:r>
              <a:rPr lang="syr-SY" sz="40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ܐܪ̈̈̈̈ܡܝܐ </a:t>
            </a: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ܐܘܟܝܬ </a:t>
            </a:r>
            <a:r>
              <a:rPr lang="syr-SY" sz="40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ܣܘܪ̈ܝܝܐ </a:t>
            </a:r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r>
              <a:rPr lang="fr-FR" sz="1600" dirty="0" smtClean="0"/>
              <a:t>(Maurice </a:t>
            </a:r>
            <a:r>
              <a:rPr lang="fr-FR" sz="1600" dirty="0"/>
              <a:t>Brière, </a:t>
            </a:r>
            <a:r>
              <a:rPr lang="fr-FR" sz="1600" i="1" dirty="0"/>
              <a:t>Les </a:t>
            </a:r>
            <a:r>
              <a:rPr lang="fr-FR" sz="1600" i="1" dirty="0" err="1"/>
              <a:t>Homiliae</a:t>
            </a:r>
            <a:r>
              <a:rPr lang="fr-FR" sz="1600" i="1" dirty="0"/>
              <a:t> </a:t>
            </a:r>
            <a:r>
              <a:rPr lang="fr-FR" sz="1600" i="1" dirty="0" err="1"/>
              <a:t>Cathedrales</a:t>
            </a:r>
            <a:r>
              <a:rPr lang="fr-FR" sz="1600" i="1" dirty="0"/>
              <a:t> de Sévère d'Antioche Traduction Syriaque de Jacques d'Edesse</a:t>
            </a:r>
            <a:r>
              <a:rPr lang="fr-FR" sz="1600" dirty="0"/>
              <a:t> (Suite) </a:t>
            </a:r>
            <a:r>
              <a:rPr lang="fr-FR" sz="1600" dirty="0" err="1"/>
              <a:t>Homelies</a:t>
            </a:r>
            <a:r>
              <a:rPr lang="fr-FR" sz="1600" dirty="0"/>
              <a:t> CXX A CXXV in F. </a:t>
            </a:r>
            <a:r>
              <a:rPr lang="fr-FR" sz="1600" dirty="0" err="1"/>
              <a:t>Graffin</a:t>
            </a:r>
            <a:r>
              <a:rPr lang="fr-FR" sz="1600" dirty="0"/>
              <a:t>, </a:t>
            </a:r>
            <a:r>
              <a:rPr lang="fr-FR" sz="1600" dirty="0" err="1"/>
              <a:t>Patrologia</a:t>
            </a:r>
            <a:r>
              <a:rPr lang="fr-FR" sz="1600" dirty="0"/>
              <a:t> </a:t>
            </a:r>
            <a:r>
              <a:rPr lang="fr-FR" sz="1600" dirty="0" err="1"/>
              <a:t>Orientalis</a:t>
            </a:r>
            <a:r>
              <a:rPr lang="fr-FR" sz="1600" dirty="0"/>
              <a:t> Tome XXIX-</a:t>
            </a:r>
            <a:r>
              <a:rPr lang="fr-FR" sz="1600" dirty="0" err="1"/>
              <a:t>Fasicule</a:t>
            </a:r>
            <a:r>
              <a:rPr lang="fr-FR" sz="1600" dirty="0"/>
              <a:t> 1, p. </a:t>
            </a:r>
            <a:r>
              <a:rPr lang="fr-FR" sz="1600" dirty="0" smtClean="0"/>
              <a:t>196; </a:t>
            </a:r>
            <a:r>
              <a:rPr lang="fr-FR" sz="1600" dirty="0" smtClean="0">
                <a:solidFill>
                  <a:srgbClr val="FFFF00"/>
                </a:solidFill>
              </a:rPr>
              <a:t>Jacob of </a:t>
            </a:r>
            <a:r>
              <a:rPr lang="fr-FR" sz="1600" dirty="0" err="1" smtClean="0">
                <a:solidFill>
                  <a:srgbClr val="FFFF00"/>
                </a:solidFill>
              </a:rPr>
              <a:t>Edessa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translated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Severius</a:t>
            </a:r>
            <a:r>
              <a:rPr lang="fr-FR" sz="1600" dirty="0" smtClean="0">
                <a:solidFill>
                  <a:srgbClr val="FFFF00"/>
                </a:solidFill>
              </a:rPr>
              <a:t> of </a:t>
            </a:r>
            <a:r>
              <a:rPr lang="fr-FR" sz="1600" dirty="0" err="1" smtClean="0">
                <a:solidFill>
                  <a:srgbClr val="FFFF00"/>
                </a:solidFill>
              </a:rPr>
              <a:t>Antiochs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homilior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into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Syriac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from</a:t>
            </a:r>
            <a:r>
              <a:rPr lang="fr-FR" sz="1600" dirty="0" smtClean="0">
                <a:solidFill>
                  <a:srgbClr val="FFFF00"/>
                </a:solidFill>
              </a:rPr>
              <a:t> </a:t>
            </a:r>
            <a:r>
              <a:rPr lang="fr-FR" sz="1600" dirty="0" err="1" smtClean="0">
                <a:solidFill>
                  <a:srgbClr val="FFFF00"/>
                </a:solidFill>
              </a:rPr>
              <a:t>Greek</a:t>
            </a:r>
            <a:r>
              <a:rPr lang="fr-FR" sz="1600" dirty="0" smtClean="0"/>
              <a:t>)</a:t>
            </a:r>
            <a:endParaRPr lang="sv-SE" sz="1600" b="1" dirty="0" smtClean="0">
              <a:latin typeface="Serto Urhoy" pitchFamily="2" charset="-78"/>
              <a:cs typeface="Serto Urhoy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91953"/>
            <a:ext cx="3672408" cy="491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83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ܕܐܘܪܗܝ</a:t>
            </a:r>
            <a:endParaRPr lang="en-US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3826768" cy="457200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sv-SE" dirty="0" smtClean="0"/>
              <a:t>Jacob of </a:t>
            </a:r>
            <a:r>
              <a:rPr lang="sv-SE" dirty="0" err="1" smtClean="0"/>
              <a:t>Edessa</a:t>
            </a:r>
            <a:r>
              <a:rPr lang="sv-SE" dirty="0" smtClean="0"/>
              <a:t> (ca 633-708)</a:t>
            </a:r>
          </a:p>
          <a:p>
            <a:pPr>
              <a:buNone/>
            </a:pPr>
            <a:endParaRPr lang="sv-SE" dirty="0" smtClean="0"/>
          </a:p>
          <a:p>
            <a:pPr algn="ctr" rtl="1">
              <a:buNone/>
            </a:pP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ܗܘ ܗܟܘܬ ܐܦ ܚܢܢ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 ܐܘܟܝܬ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ܣܘܪܝܝܶܐ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...</a:t>
            </a:r>
            <a:endParaRPr lang="sv-SE" sz="46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syr-SY" sz="4600" b="1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r>
              <a:rPr lang="en-US" sz="2400" i="1" dirty="0" smtClean="0"/>
              <a:t>"It is in this way we </a:t>
            </a:r>
            <a:r>
              <a:rPr lang="sv-SE" sz="2400" i="1" dirty="0" smtClean="0"/>
              <a:t>(</a:t>
            </a:r>
            <a:r>
              <a:rPr lang="en-US" sz="2400" i="1" dirty="0" smtClean="0"/>
              <a:t>the)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400" i="1" dirty="0" smtClean="0"/>
              <a:t>, that is to say </a:t>
            </a:r>
            <a:r>
              <a:rPr lang="en-US" sz="2400" b="1" i="1" dirty="0" smtClean="0">
                <a:solidFill>
                  <a:srgbClr val="FFFF00"/>
                </a:solidFill>
              </a:rPr>
              <a:t>Syrians</a:t>
            </a:r>
            <a:r>
              <a:rPr lang="en-US" sz="2400" i="1" dirty="0" smtClean="0"/>
              <a:t> ..."</a:t>
            </a:r>
            <a:r>
              <a:rPr lang="en-US" sz="2400" dirty="0" smtClean="0"/>
              <a:t> </a:t>
            </a:r>
            <a:endParaRPr lang="syr-SY" sz="2400" dirty="0" smtClean="0"/>
          </a:p>
          <a:p>
            <a:pPr>
              <a:buNone/>
            </a:pPr>
            <a:endParaRPr lang="sv-SE" sz="3200" dirty="0" smtClean="0"/>
          </a:p>
          <a:p>
            <a:pPr>
              <a:buNone/>
            </a:pPr>
            <a:endParaRPr lang="en-US" sz="3200" dirty="0" smtClean="0"/>
          </a:p>
          <a:p>
            <a:r>
              <a:rPr lang="en-US" dirty="0" smtClean="0"/>
              <a:t>(Maurice </a:t>
            </a:r>
            <a:r>
              <a:rPr lang="en-US" dirty="0" err="1" smtClean="0"/>
              <a:t>Brière</a:t>
            </a:r>
            <a:r>
              <a:rPr lang="en-US" dirty="0" smtClean="0"/>
              <a:t>, Les </a:t>
            </a:r>
            <a:r>
              <a:rPr lang="en-US" dirty="0" err="1" smtClean="0"/>
              <a:t>Homiliae</a:t>
            </a:r>
            <a:r>
              <a:rPr lang="en-US" dirty="0" smtClean="0"/>
              <a:t> </a:t>
            </a:r>
            <a:r>
              <a:rPr lang="en-US" dirty="0" err="1" smtClean="0"/>
              <a:t>Cathedrales</a:t>
            </a:r>
            <a:r>
              <a:rPr lang="en-US" dirty="0" smtClean="0"/>
              <a:t> de </a:t>
            </a:r>
            <a:r>
              <a:rPr lang="en-US" dirty="0" err="1" smtClean="0"/>
              <a:t>Sévère</a:t>
            </a:r>
            <a:r>
              <a:rPr lang="en-US" dirty="0" smtClean="0"/>
              <a:t> </a:t>
            </a:r>
            <a:r>
              <a:rPr lang="en-US" dirty="0" err="1" smtClean="0"/>
              <a:t>d'Antioche</a:t>
            </a:r>
            <a:r>
              <a:rPr lang="en-US" dirty="0" smtClean="0"/>
              <a:t> </a:t>
            </a:r>
            <a:r>
              <a:rPr lang="en-US" dirty="0" err="1" smtClean="0"/>
              <a:t>Traduction</a:t>
            </a:r>
            <a:r>
              <a:rPr lang="en-US" dirty="0" smtClean="0"/>
              <a:t> </a:t>
            </a:r>
            <a:r>
              <a:rPr lang="en-US" dirty="0" err="1" smtClean="0"/>
              <a:t>Syriaque</a:t>
            </a:r>
            <a:r>
              <a:rPr lang="en-US" dirty="0" smtClean="0"/>
              <a:t> de Jacques </a:t>
            </a:r>
            <a:r>
              <a:rPr lang="en-US" dirty="0" err="1" smtClean="0"/>
              <a:t>d'Edesse</a:t>
            </a:r>
            <a:r>
              <a:rPr lang="en-US" dirty="0" smtClean="0"/>
              <a:t> (Suite) </a:t>
            </a:r>
            <a:r>
              <a:rPr lang="en-US" dirty="0" err="1" smtClean="0"/>
              <a:t>Homelies</a:t>
            </a:r>
            <a:r>
              <a:rPr lang="en-US" dirty="0" smtClean="0"/>
              <a:t> CXX A CXXV in F. </a:t>
            </a:r>
            <a:r>
              <a:rPr lang="en-US" dirty="0" err="1" smtClean="0"/>
              <a:t>Graffin</a:t>
            </a:r>
            <a:r>
              <a:rPr lang="en-US" dirty="0" smtClean="0"/>
              <a:t>, </a:t>
            </a:r>
            <a:r>
              <a:rPr lang="en-US" dirty="0" err="1" smtClean="0"/>
              <a:t>Patrologia</a:t>
            </a:r>
            <a:r>
              <a:rPr lang="en-US" dirty="0" smtClean="0"/>
              <a:t> </a:t>
            </a:r>
            <a:r>
              <a:rPr lang="en-US" dirty="0" err="1" smtClean="0"/>
              <a:t>Orientalis</a:t>
            </a:r>
            <a:r>
              <a:rPr lang="en-US" dirty="0" smtClean="0"/>
              <a:t> Tome XXIX-</a:t>
            </a:r>
            <a:r>
              <a:rPr lang="en-US" dirty="0" err="1" smtClean="0"/>
              <a:t>Fasicule</a:t>
            </a:r>
            <a:r>
              <a:rPr lang="en-US" dirty="0" smtClean="0"/>
              <a:t> 1, p. 196 </a:t>
            </a:r>
            <a:r>
              <a:rPr lang="fr-FR" dirty="0"/>
              <a:t>196;Jacob of </a:t>
            </a:r>
            <a:r>
              <a:rPr lang="fr-FR" dirty="0" err="1"/>
              <a:t>Edessa</a:t>
            </a:r>
            <a:r>
              <a:rPr lang="fr-FR" dirty="0"/>
              <a:t> </a:t>
            </a:r>
            <a:r>
              <a:rPr lang="fr-FR" dirty="0" err="1"/>
              <a:t>translated</a:t>
            </a:r>
            <a:r>
              <a:rPr lang="fr-FR" dirty="0"/>
              <a:t> </a:t>
            </a:r>
            <a:r>
              <a:rPr lang="fr-FR" dirty="0" err="1"/>
              <a:t>Severius</a:t>
            </a:r>
            <a:r>
              <a:rPr lang="fr-FR" dirty="0"/>
              <a:t> of </a:t>
            </a:r>
            <a:r>
              <a:rPr lang="fr-FR" dirty="0" err="1"/>
              <a:t>Antiochs</a:t>
            </a:r>
            <a:r>
              <a:rPr lang="fr-FR" dirty="0"/>
              <a:t> </a:t>
            </a:r>
            <a:r>
              <a:rPr lang="fr-FR" dirty="0" err="1"/>
              <a:t>homilior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</a:t>
            </a:r>
            <a:r>
              <a:rPr lang="fr-FR" dirty="0" err="1"/>
              <a:t>Syriac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Greek</a:t>
            </a:r>
            <a:r>
              <a:rPr lang="en-US" dirty="0" smtClean="0"/>
              <a:t>) </a:t>
            </a:r>
          </a:p>
          <a:p>
            <a:pPr algn="ctr" rtl="1">
              <a:buNone/>
            </a:pPr>
            <a:endParaRPr lang="en-US" sz="3200" b="1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40768"/>
            <a:ext cx="3433833" cy="482453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ܕܐܘܪܗܝ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sv-SE" dirty="0" smtClean="0"/>
              <a:t>Jacob of </a:t>
            </a:r>
            <a:r>
              <a:rPr lang="sv-SE" dirty="0" err="1" smtClean="0"/>
              <a:t>Edessa</a:t>
            </a:r>
            <a:r>
              <a:rPr lang="sv-SE" dirty="0" smtClean="0"/>
              <a:t> (ca 633-708)</a:t>
            </a:r>
            <a:r>
              <a:rPr lang="en-US" sz="2800" dirty="0" smtClean="0"/>
              <a:t> in his book "The Six Days": </a:t>
            </a:r>
          </a:p>
          <a:p>
            <a:pPr algn="ctr">
              <a:buNone/>
            </a:pPr>
            <a:endParaRPr lang="sv-SE" dirty="0" smtClean="0"/>
          </a:p>
          <a:p>
            <a:pPr algn="ct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ܗܟܢܐ ܕܡܝܐ ܕܐܫܬܡܗܬ ܬܝܡܢܐ ܕܐܦ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ܠܘܬܢ ܐܳܪܳܡܳܝܶܐ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 ܗܝ ܕܝܢ ܕܓܪܒܝܐ ܠܐ ܝܕܝܥܐ ܠܢ ܡܛܠ ܡܢܐ ܗܟܢܐ ܐܬܩܪܝܬ ܡܢ ܥܬܝܩܶܐ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ܒܢܝ ܐܪܐܡ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</a:t>
            </a:r>
          </a:p>
          <a:p>
            <a:pPr algn="ctr" rtl="1">
              <a:buNone/>
            </a:pPr>
            <a:endParaRPr lang="syr-SY" sz="3200" b="1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r>
              <a:rPr lang="en-US" i="1" dirty="0" smtClean="0"/>
              <a:t>"It appears that the south was so named also </a:t>
            </a:r>
            <a:r>
              <a:rPr lang="en-US" b="1" i="1" dirty="0" smtClean="0">
                <a:solidFill>
                  <a:srgbClr val="FFFF00"/>
                </a:solidFill>
              </a:rPr>
              <a:t>by us </a:t>
            </a:r>
            <a:r>
              <a:rPr lang="en-US" b="1" i="1" dirty="0" err="1" smtClean="0">
                <a:solidFill>
                  <a:srgbClr val="FFFF00"/>
                </a:solidFill>
              </a:rPr>
              <a:t>Arameans</a:t>
            </a:r>
            <a:r>
              <a:rPr lang="en-US" i="1" dirty="0" smtClean="0"/>
              <a:t>. But as for the north, it is not known to us why it was called (such) by the ancient sons of Aram." 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2100" dirty="0" smtClean="0"/>
              <a:t>(</a:t>
            </a:r>
            <a:r>
              <a:rPr lang="en-US" sz="2100" dirty="0" err="1" smtClean="0"/>
              <a:t>Schtoth</a:t>
            </a:r>
            <a:r>
              <a:rPr lang="en-US" sz="2100" dirty="0" smtClean="0"/>
              <a:t> </a:t>
            </a:r>
            <a:r>
              <a:rPr lang="en-US" sz="2100" dirty="0" err="1" smtClean="0"/>
              <a:t>Yaume</a:t>
            </a:r>
            <a:r>
              <a:rPr lang="en-US" sz="2100" dirty="0" smtClean="0"/>
              <a:t>: </a:t>
            </a:r>
            <a:r>
              <a:rPr lang="en-US" sz="2100" dirty="0" err="1" smtClean="0"/>
              <a:t>Hexaemeron</a:t>
            </a:r>
            <a:r>
              <a:rPr lang="en-US" sz="2100" dirty="0" smtClean="0"/>
              <a:t>, Die </a:t>
            </a:r>
            <a:r>
              <a:rPr lang="en-US" sz="2100" dirty="0" err="1" smtClean="0"/>
              <a:t>Schöpfungslehre</a:t>
            </a:r>
            <a:r>
              <a:rPr lang="en-US" sz="2100" dirty="0" smtClean="0"/>
              <a:t> des </a:t>
            </a:r>
            <a:r>
              <a:rPr lang="en-US" sz="2100" dirty="0" err="1" smtClean="0"/>
              <a:t>Jakob</a:t>
            </a:r>
            <a:r>
              <a:rPr lang="en-US" sz="2100" dirty="0" smtClean="0"/>
              <a:t> von Edessa (+708). </a:t>
            </a:r>
            <a:r>
              <a:rPr lang="en-US" sz="2100" dirty="0" err="1" smtClean="0"/>
              <a:t>Nach</a:t>
            </a:r>
            <a:r>
              <a:rPr lang="en-US" sz="2100" dirty="0" smtClean="0"/>
              <a:t> </a:t>
            </a:r>
            <a:r>
              <a:rPr lang="en-US" sz="2100" dirty="0" err="1" smtClean="0"/>
              <a:t>der</a:t>
            </a:r>
            <a:r>
              <a:rPr lang="en-US" sz="2100" dirty="0" smtClean="0"/>
              <a:t> </a:t>
            </a:r>
            <a:r>
              <a:rPr lang="en-US" sz="2100" dirty="0" err="1" smtClean="0"/>
              <a:t>Estrangelo</a:t>
            </a:r>
            <a:r>
              <a:rPr lang="en-US" sz="2100" dirty="0" smtClean="0"/>
              <a:t> </a:t>
            </a:r>
            <a:r>
              <a:rPr lang="en-US" sz="2100" dirty="0" err="1" smtClean="0"/>
              <a:t>Handschrift</a:t>
            </a:r>
            <a:r>
              <a:rPr lang="en-US" sz="2100" dirty="0" smtClean="0"/>
              <a:t>, die 839 n. Chr. </a:t>
            </a:r>
            <a:r>
              <a:rPr lang="en-US" sz="2100" dirty="0" err="1" smtClean="0"/>
              <a:t>geschrieben</a:t>
            </a:r>
            <a:r>
              <a:rPr lang="en-US" sz="2100" dirty="0" smtClean="0"/>
              <a:t> </a:t>
            </a:r>
            <a:r>
              <a:rPr lang="en-US" sz="2100" dirty="0" err="1" smtClean="0"/>
              <a:t>wurde</a:t>
            </a:r>
            <a:r>
              <a:rPr lang="en-US" sz="2100" dirty="0" smtClean="0"/>
              <a:t>; </a:t>
            </a:r>
            <a:r>
              <a:rPr lang="en-US" sz="2100" dirty="0" err="1" smtClean="0"/>
              <a:t>abgeschrieben</a:t>
            </a:r>
            <a:r>
              <a:rPr lang="en-US" sz="2100" dirty="0" smtClean="0"/>
              <a:t> von </a:t>
            </a:r>
            <a:r>
              <a:rPr lang="en-US" sz="2100" dirty="0" err="1" smtClean="0"/>
              <a:t>Erzbischof</a:t>
            </a:r>
            <a:r>
              <a:rPr lang="en-US" sz="2100" dirty="0" smtClean="0"/>
              <a:t> Julius </a:t>
            </a:r>
            <a:r>
              <a:rPr lang="en-US" sz="2100" dirty="0" err="1" smtClean="0"/>
              <a:t>Yeshu</a:t>
            </a:r>
            <a:r>
              <a:rPr lang="en-US" sz="2100" dirty="0" smtClean="0"/>
              <a:t>. </a:t>
            </a:r>
            <a:r>
              <a:rPr lang="en-US" sz="2100" dirty="0" err="1" smtClean="0"/>
              <a:t>Cicek</a:t>
            </a:r>
            <a:r>
              <a:rPr lang="en-US" sz="2100" dirty="0" smtClean="0"/>
              <a:t>, </a:t>
            </a:r>
            <a:r>
              <a:rPr lang="en-US" sz="2100" dirty="0" err="1" smtClean="0"/>
              <a:t>Verlag</a:t>
            </a:r>
            <a:r>
              <a:rPr lang="en-US" sz="2100" dirty="0" smtClean="0"/>
              <a:t> Bar </a:t>
            </a:r>
            <a:r>
              <a:rPr lang="en-US" sz="2100" dirty="0" err="1" smtClean="0"/>
              <a:t>Hebräus</a:t>
            </a:r>
            <a:r>
              <a:rPr lang="en-US" sz="2100" dirty="0" smtClean="0"/>
              <a:t>, </a:t>
            </a:r>
            <a:r>
              <a:rPr lang="en-US" sz="2100" dirty="0" err="1" smtClean="0"/>
              <a:t>Losser</a:t>
            </a:r>
            <a:r>
              <a:rPr lang="en-US" sz="2100" dirty="0" smtClean="0"/>
              <a:t>-Holland 1985, p. 60) </a:t>
            </a:r>
          </a:p>
          <a:p>
            <a:pPr algn="ctr" rtl="1">
              <a:buNone/>
            </a:pPr>
            <a:endParaRPr lang="en-US" sz="3200" dirty="0" smtClean="0">
              <a:cs typeface="Serto Urhoy" pitchFamily="2" charset="-78"/>
            </a:endParaRPr>
          </a:p>
          <a:p>
            <a:pPr algn="ctr">
              <a:buNone/>
            </a:pPr>
            <a:endParaRPr lang="sv-SE" dirty="0" smtClean="0"/>
          </a:p>
          <a:p>
            <a:pPr algn="ctr">
              <a:buNone/>
            </a:pPr>
            <a:endParaRPr lang="sv-SE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64208"/>
            <a:ext cx="2580094" cy="3625032"/>
          </a:xfrm>
        </p:spPr>
      </p:pic>
      <p:pic>
        <p:nvPicPr>
          <p:cNvPr id="6" name="Platshållare för innehåll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40768"/>
            <a:ext cx="3433833" cy="482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ܕܐܘܪܗܝ</a:t>
            </a:r>
            <a:endParaRPr lang="en-US" sz="54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sv-SE" sz="2400" dirty="0" smtClean="0"/>
              <a:t>Jacob of </a:t>
            </a:r>
            <a:r>
              <a:rPr lang="sv-SE" sz="2400" dirty="0" err="1" smtClean="0"/>
              <a:t>Edessa</a:t>
            </a:r>
            <a:r>
              <a:rPr lang="sv-SE" sz="2400" dirty="0" smtClean="0"/>
              <a:t> (ca 633-708)</a:t>
            </a:r>
          </a:p>
          <a:p>
            <a:pPr>
              <a:buNone/>
            </a:pPr>
            <a:endParaRPr lang="sv-SE" sz="2400" dirty="0" smtClean="0"/>
          </a:p>
          <a:p>
            <a:pPr algn="ct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ܬܠܬܐ ܓܒܪܶܐ ܗܘܘ ܒܠܫܢܐ ܗܢܐ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ܕܣܘܪܝܝܶܐ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ܐܘܟܝܬ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ܕܳܐܳܪܳܡܳܝܶܐ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: ܕܡܫܬܡܗܝܢ ܒܫܡܐ ܗܢܐ ܐܝܣܚܩ ܐܟܡܐ ܕܝܠܦܬ </a:t>
            </a:r>
            <a:r>
              <a:rPr lang="sv-SE" sz="3200" b="1" dirty="0" smtClean="0">
                <a:latin typeface="Serto Urhoy" pitchFamily="2" charset="-78"/>
                <a:cs typeface="Serto Urhoy" pitchFamily="2" charset="-78"/>
              </a:rPr>
              <a:t> 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ܡܢ ܓܒܪܶܐ ܥܬܝܩܶܐ ܕܩܕܡܝ…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r>
              <a:rPr lang="sv-SE" sz="2400" i="1" dirty="0" smtClean="0">
                <a:latin typeface="+mj-lt"/>
                <a:cs typeface="Serto Urhoy" pitchFamily="2" charset="-78"/>
              </a:rPr>
              <a:t>”In the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language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of the </a:t>
            </a:r>
            <a:r>
              <a:rPr lang="sv-SE" sz="2400" b="1" i="1" dirty="0" smtClean="0">
                <a:solidFill>
                  <a:srgbClr val="FFFF00"/>
                </a:solidFill>
                <a:latin typeface="+mj-lt"/>
                <a:cs typeface="Serto Urhoy" pitchFamily="2" charset="-78"/>
              </a:rPr>
              <a:t>Syrians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i.e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the </a:t>
            </a:r>
            <a:r>
              <a:rPr lang="sv-SE" sz="2400" b="1" i="1" dirty="0" err="1" smtClean="0">
                <a:solidFill>
                  <a:srgbClr val="FFFF00"/>
                </a:solidFill>
                <a:latin typeface="+mj-lt"/>
                <a:cs typeface="Serto Urhoy" pitchFamily="2" charset="-78"/>
              </a:rPr>
              <a:t>Arameans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there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were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three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 men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known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under the </a:t>
            </a:r>
            <a:r>
              <a:rPr lang="sv-SE" sz="2400" i="1" dirty="0" err="1" smtClean="0">
                <a:latin typeface="+mj-lt"/>
                <a:cs typeface="Serto Urhoy" pitchFamily="2" charset="-78"/>
              </a:rPr>
              <a:t>name</a:t>
            </a:r>
            <a:r>
              <a:rPr lang="sv-SE" sz="2400" i="1" dirty="0" smtClean="0">
                <a:latin typeface="+mj-lt"/>
                <a:cs typeface="Serto Urhoy" pitchFamily="2" charset="-78"/>
              </a:rPr>
              <a:t> of Isaac….”</a:t>
            </a:r>
          </a:p>
          <a:p>
            <a:endParaRPr lang="sv-SE" sz="2400" dirty="0" smtClean="0">
              <a:latin typeface="+mj-lt"/>
              <a:cs typeface="Serto Urhoy" pitchFamily="2" charset="-78"/>
            </a:endParaRPr>
          </a:p>
          <a:p>
            <a:endParaRPr lang="sv-SE" sz="2400" dirty="0" smtClean="0">
              <a:latin typeface="+mj-lt"/>
              <a:cs typeface="Serto Urhoy" pitchFamily="2" charset="-78"/>
            </a:endParaRPr>
          </a:p>
          <a:p>
            <a:r>
              <a:rPr lang="sv-SE" sz="1800" dirty="0" smtClean="0">
                <a:latin typeface="+mj-lt"/>
                <a:cs typeface="Serto Urhoy" pitchFamily="2" charset="-78"/>
              </a:rPr>
              <a:t>(</a:t>
            </a:r>
            <a:r>
              <a:rPr lang="sv-SE" sz="1800" i="1" dirty="0" err="1" smtClean="0">
                <a:latin typeface="+mj-lt"/>
                <a:cs typeface="Serto Urhoy" pitchFamily="2" charset="-78"/>
              </a:rPr>
              <a:t>Cronica</a:t>
            </a:r>
            <a:r>
              <a:rPr lang="sv-SE" sz="1800" i="1" dirty="0" smtClean="0">
                <a:latin typeface="+mj-lt"/>
                <a:cs typeface="Serto Urhoy" pitchFamily="2" charset="-78"/>
              </a:rPr>
              <a:t> </a:t>
            </a:r>
            <a:r>
              <a:rPr lang="sv-SE" sz="1800" i="1" dirty="0" err="1" smtClean="0">
                <a:latin typeface="+mj-lt"/>
                <a:cs typeface="Serto Urhoy" pitchFamily="2" charset="-78"/>
              </a:rPr>
              <a:t>Minora</a:t>
            </a:r>
            <a:r>
              <a:rPr lang="sv-SE" sz="1800" dirty="0" smtClean="0">
                <a:latin typeface="+mj-lt"/>
                <a:cs typeface="Serto Urhoy" pitchFamily="2" charset="-78"/>
              </a:rPr>
              <a:t>, Paris 1903, p. 293)</a:t>
            </a:r>
            <a:endParaRPr lang="syr-SY" sz="1600" dirty="0" smtClean="0">
              <a:latin typeface="+mj-lt"/>
              <a:cs typeface="Serto Urhoy" pitchFamily="2" charset="-78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" name="Platshållare för innehåll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40768"/>
            <a:ext cx="3433833" cy="482453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v-SE" sz="54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ܝܥܩܘܒ ܕܐܘܪܗܝ</a:t>
            </a:r>
            <a:endParaRPr lang="en-US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sv-SE" sz="2800" b="1" dirty="0" smtClean="0"/>
              <a:t>Jacob of </a:t>
            </a:r>
            <a:r>
              <a:rPr lang="sv-SE" sz="2800" b="1" dirty="0" err="1" smtClean="0"/>
              <a:t>Edessa</a:t>
            </a:r>
            <a:r>
              <a:rPr lang="sv-SE" sz="2800" b="1" dirty="0" smtClean="0"/>
              <a:t> (ca 633-708)</a:t>
            </a:r>
            <a:r>
              <a:rPr lang="en-US" sz="2800" b="1" dirty="0" smtClean="0"/>
              <a:t> in his book "</a:t>
            </a:r>
            <a:r>
              <a:rPr lang="en-US" sz="2800" b="1" i="1" dirty="0" smtClean="0"/>
              <a:t>The Six Days</a:t>
            </a:r>
            <a:r>
              <a:rPr lang="en-US" sz="2800" b="1" dirty="0" smtClean="0"/>
              <a:t>": </a:t>
            </a:r>
          </a:p>
          <a:p>
            <a:pPr algn="ctr" rtl="1">
              <a:buNone/>
            </a:pPr>
            <a:endParaRPr lang="sv-SE" sz="36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r>
              <a:rPr lang="sv-SE" sz="4100" b="1" dirty="0" smtClean="0">
                <a:latin typeface="Serto Urhoy" pitchFamily="2" charset="-78"/>
                <a:cs typeface="Serto Urhoy" pitchFamily="2" charset="-78"/>
              </a:rPr>
              <a:t>…”</a:t>
            </a:r>
            <a:r>
              <a:rPr lang="syr-SY" sz="4100" b="1" dirty="0" smtClean="0">
                <a:latin typeface="Serto Urhoy" pitchFamily="2" charset="-78"/>
                <a:cs typeface="Serto Urhoy" pitchFamily="2" charset="-78"/>
              </a:rPr>
              <a:t>ܒܡܰܡܠܠܰܢ ܕܶܝܢ </a:t>
            </a:r>
            <a:r>
              <a:rPr lang="syr-SY" sz="41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ܐܳܪܳܡܳܝܳܐ</a:t>
            </a:r>
            <a:r>
              <a:rPr lang="sv-SE" sz="4100" b="1" dirty="0" smtClean="0">
                <a:latin typeface="Serto Urhoy" pitchFamily="2" charset="-78"/>
                <a:cs typeface="Serto Urhoy" pitchFamily="2" charset="-78"/>
              </a:rPr>
              <a:t>”</a:t>
            </a:r>
          </a:p>
          <a:p>
            <a:pPr algn="ctr" rtl="1">
              <a:buNone/>
            </a:pPr>
            <a:endParaRPr lang="sv-SE" sz="3600" b="1" dirty="0" smtClean="0">
              <a:latin typeface="Serto Urhoy" pitchFamily="2" charset="-78"/>
              <a:cs typeface="Serto Urhoy" pitchFamily="2" charset="-78"/>
            </a:endParaRPr>
          </a:p>
          <a:p>
            <a:r>
              <a:rPr lang="en-US" i="1" dirty="0" smtClean="0"/>
              <a:t>"The bees cast the fructifying seed of their nature into it; thus it is according to the manner of </a:t>
            </a:r>
            <a:r>
              <a:rPr lang="en-US" b="1" i="1" dirty="0" smtClean="0"/>
              <a:t>speaking in our </a:t>
            </a:r>
            <a:r>
              <a:rPr lang="en-US" b="1" i="1" dirty="0" smtClean="0">
                <a:solidFill>
                  <a:srgbClr val="FFFF00"/>
                </a:solidFill>
              </a:rPr>
              <a:t>Aramaic</a:t>
            </a:r>
            <a:r>
              <a:rPr lang="en-US" b="1" i="1" dirty="0" smtClean="0"/>
              <a:t> tongue.</a:t>
            </a:r>
            <a:r>
              <a:rPr lang="en-US" i="1" dirty="0" smtClean="0"/>
              <a:t>" </a:t>
            </a:r>
            <a:endParaRPr lang="en-US" dirty="0" smtClean="0"/>
          </a:p>
          <a:p>
            <a:pPr algn="ctr" rtl="1">
              <a:buNone/>
            </a:pPr>
            <a:endParaRPr lang="sv-SE" sz="36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en-US" sz="3600" dirty="0" smtClean="0">
              <a:latin typeface="Serto Urhoy" pitchFamily="2" charset="-78"/>
              <a:cs typeface="Serto Urhoy" pitchFamily="2" charset="-78"/>
            </a:endParaRPr>
          </a:p>
          <a:p>
            <a:pPr lvl="0"/>
            <a:r>
              <a:rPr lang="de-DE" sz="2300" dirty="0" smtClean="0">
                <a:cs typeface="Arial" pitchFamily="34" charset="0"/>
              </a:rPr>
              <a:t>(</a:t>
            </a:r>
            <a:r>
              <a:rPr lang="de-DE" sz="2300" dirty="0" err="1" smtClean="0">
                <a:cs typeface="Arial" pitchFamily="34" charset="0"/>
              </a:rPr>
              <a:t>Schtoth</a:t>
            </a:r>
            <a:r>
              <a:rPr lang="de-DE" sz="2300" dirty="0" smtClean="0">
                <a:cs typeface="Arial" pitchFamily="34" charset="0"/>
              </a:rPr>
              <a:t> </a:t>
            </a:r>
            <a:r>
              <a:rPr lang="de-DE" sz="2300" dirty="0" err="1" smtClean="0">
                <a:cs typeface="Arial" pitchFamily="34" charset="0"/>
              </a:rPr>
              <a:t>Yaume</a:t>
            </a:r>
            <a:r>
              <a:rPr lang="de-DE" sz="2300" dirty="0" smtClean="0">
                <a:cs typeface="Arial" pitchFamily="34" charset="0"/>
              </a:rPr>
              <a:t>: Hexaemeron, Die Schöpfungslehre des Jakob von </a:t>
            </a:r>
            <a:r>
              <a:rPr lang="de-DE" sz="2300" dirty="0" err="1" smtClean="0">
                <a:cs typeface="Arial" pitchFamily="34" charset="0"/>
              </a:rPr>
              <a:t>Edessa</a:t>
            </a:r>
            <a:r>
              <a:rPr lang="de-DE" sz="2300" dirty="0" smtClean="0">
                <a:cs typeface="Arial" pitchFamily="34" charset="0"/>
              </a:rPr>
              <a:t> +708). Nach der </a:t>
            </a:r>
            <a:r>
              <a:rPr lang="de-DE" sz="2300" dirty="0" err="1" smtClean="0">
                <a:cs typeface="Arial" pitchFamily="34" charset="0"/>
              </a:rPr>
              <a:t>Estrangelo</a:t>
            </a:r>
            <a:r>
              <a:rPr lang="de-DE" sz="2300" dirty="0" smtClean="0">
                <a:cs typeface="Arial" pitchFamily="34" charset="0"/>
              </a:rPr>
              <a:t> Handschrift, die 839 n. Chr. geschrieben wurde; abgeschrieben von Erzbischof J.J. Cicek, Verlag Bar </a:t>
            </a:r>
            <a:r>
              <a:rPr lang="de-DE" sz="2300" dirty="0" err="1" smtClean="0">
                <a:cs typeface="Arial" pitchFamily="34" charset="0"/>
              </a:rPr>
              <a:t>Hebräus</a:t>
            </a:r>
            <a:r>
              <a:rPr lang="de-DE" sz="2300" dirty="0" smtClean="0">
                <a:cs typeface="Arial" pitchFamily="34" charset="0"/>
              </a:rPr>
              <a:t>, </a:t>
            </a:r>
            <a:r>
              <a:rPr lang="de-DE" sz="2300" dirty="0" err="1" smtClean="0">
                <a:cs typeface="Arial" pitchFamily="34" charset="0"/>
              </a:rPr>
              <a:t>Losser</a:t>
            </a:r>
            <a:r>
              <a:rPr lang="de-DE" sz="2300" dirty="0" smtClean="0">
                <a:cs typeface="Arial" pitchFamily="34" charset="0"/>
              </a:rPr>
              <a:t>-Holland 1985, </a:t>
            </a:r>
            <a:r>
              <a:rPr lang="en-US" sz="2300" dirty="0" smtClean="0"/>
              <a:t>p. 171</a:t>
            </a:r>
            <a:r>
              <a:rPr lang="de-DE" sz="2300" dirty="0" smtClean="0">
                <a:cs typeface="Arial" pitchFamily="34" charset="0"/>
              </a:rPr>
              <a:t>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40768"/>
            <a:ext cx="3433833" cy="482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sz="2400" b="1" dirty="0" err="1" smtClean="0"/>
              <a:t>Syriac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Orthodox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patriarch</a:t>
            </a:r>
            <a:r>
              <a:rPr lang="sv-SE" sz="2400" b="1" dirty="0" smtClean="0"/>
              <a:t> Mor Dionysios of Tell </a:t>
            </a:r>
            <a:r>
              <a:rPr lang="sv-SE" sz="2400" b="1" dirty="0" err="1" smtClean="0"/>
              <a:t>Mahre</a:t>
            </a:r>
            <a:r>
              <a:rPr lang="sv-SE" sz="2400" b="1" dirty="0" smtClean="0"/>
              <a:t> (</a:t>
            </a:r>
            <a:r>
              <a:rPr lang="sv-SE" sz="2400" b="1" dirty="0" err="1" smtClean="0"/>
              <a:t>patriarch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between</a:t>
            </a:r>
            <a:r>
              <a:rPr lang="sv-SE" sz="2400" b="1" dirty="0" smtClean="0"/>
              <a:t> </a:t>
            </a:r>
            <a:r>
              <a:rPr lang="en-US" sz="2400" dirty="0" smtClean="0"/>
              <a:t>817-845)</a:t>
            </a:r>
            <a:endParaRPr lang="sv-SE" sz="2400" b="1" dirty="0" smtClean="0"/>
          </a:p>
          <a:p>
            <a:pPr algn="ctr" rtl="1">
              <a:buNone/>
            </a:pPr>
            <a:endParaRPr lang="sv-SE" b="1" dirty="0" smtClean="0"/>
          </a:p>
          <a:p>
            <a:pPr algn="ctr" rtl="1">
              <a:buNone/>
            </a:pP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ܘܡܢ ܗܪܟܐ ܫܪܝܘ ܒܢܝ ܗܓܪ ܠܡܫܥܒܕܘ </a:t>
            </a:r>
            <a:r>
              <a:rPr lang="syr-SY" sz="40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ܠܒܢܝ ܐܪܡ </a:t>
            </a:r>
          </a:p>
          <a:p>
            <a:pPr algn="ctr" rtl="1">
              <a:buNone/>
            </a:pPr>
            <a:r>
              <a:rPr lang="syr-SY" sz="4000" b="1" dirty="0" smtClean="0">
                <a:latin typeface="Serto Urhoy" pitchFamily="2" charset="-78"/>
                <a:cs typeface="Serto Urhoy" pitchFamily="2" charset="-78"/>
              </a:rPr>
              <a:t>ܒܫܘܥܒܕܐ ܡܨܪܝܐ.</a:t>
            </a:r>
          </a:p>
          <a:p>
            <a:pPr>
              <a:buNone/>
            </a:pPr>
            <a:r>
              <a:rPr lang="en-US" sz="3200" dirty="0" smtClean="0"/>
              <a:t>“</a:t>
            </a:r>
            <a:r>
              <a:rPr lang="en-US" sz="3200" i="1" dirty="0" smtClean="0"/>
              <a:t>From now on the descendants of Hagar (The Arab </a:t>
            </a:r>
            <a:r>
              <a:rPr lang="en-US" sz="3200" i="1" dirty="0" err="1" smtClean="0"/>
              <a:t>muslims</a:t>
            </a:r>
            <a:r>
              <a:rPr lang="en-US" sz="3200" i="1" dirty="0" smtClean="0"/>
              <a:t>) began to enslave the </a:t>
            </a:r>
            <a:r>
              <a:rPr lang="en-US" sz="3200" b="1" i="1" dirty="0" smtClean="0">
                <a:solidFill>
                  <a:srgbClr val="FFFF00"/>
                </a:solidFill>
              </a:rPr>
              <a:t>sons of Aram </a:t>
            </a:r>
            <a:r>
              <a:rPr lang="en-US" sz="3200" i="1" dirty="0" smtClean="0"/>
              <a:t>(The </a:t>
            </a:r>
            <a:r>
              <a:rPr lang="en-US" sz="3200" i="1" dirty="0" err="1" smtClean="0"/>
              <a:t>Arameans</a:t>
            </a:r>
            <a:r>
              <a:rPr lang="en-US" sz="3200" i="1" dirty="0" smtClean="0"/>
              <a:t>) an Egyptian slavery”</a:t>
            </a:r>
            <a:endParaRPr lang="sv-SE" sz="3600" b="1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en-US" sz="3600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endParaRPr lang="sv-SE" b="1" dirty="0" smtClean="0"/>
          </a:p>
          <a:p>
            <a:r>
              <a:rPr lang="sv-SE" sz="2000" dirty="0" smtClean="0"/>
              <a:t>(</a:t>
            </a:r>
            <a:r>
              <a:rPr lang="en-US" sz="2000" dirty="0" smtClean="0"/>
              <a:t>Jean</a:t>
            </a:r>
            <a:r>
              <a:rPr lang="syr-SY" sz="2000" dirty="0" smtClean="0"/>
              <a:t> </a:t>
            </a:r>
            <a:r>
              <a:rPr lang="en-US" sz="2000" dirty="0" err="1" smtClean="0"/>
              <a:t>Baptiste</a:t>
            </a:r>
            <a:r>
              <a:rPr lang="en-US" sz="2000" dirty="0" smtClean="0"/>
              <a:t> Chabot, </a:t>
            </a:r>
            <a:r>
              <a:rPr lang="en-US" sz="2000" dirty="0" err="1" smtClean="0"/>
              <a:t>Quatriéme</a:t>
            </a:r>
            <a:r>
              <a:rPr lang="en-US" sz="2000" dirty="0" smtClean="0"/>
              <a:t> </a:t>
            </a:r>
            <a:r>
              <a:rPr lang="en-US" sz="2000" dirty="0" err="1" smtClean="0"/>
              <a:t>Partie</a:t>
            </a:r>
            <a:r>
              <a:rPr lang="en-US" sz="2000" dirty="0" smtClean="0"/>
              <a:t> de la </a:t>
            </a:r>
            <a:r>
              <a:rPr lang="en-US" sz="2000" dirty="0" err="1" smtClean="0"/>
              <a:t>Chronique</a:t>
            </a:r>
            <a:r>
              <a:rPr lang="en-US" sz="2000" dirty="0" smtClean="0"/>
              <a:t> </a:t>
            </a:r>
            <a:r>
              <a:rPr lang="en-US" sz="2000" dirty="0" err="1" smtClean="0"/>
              <a:t>Syriaque</a:t>
            </a:r>
            <a:r>
              <a:rPr lang="en-US" sz="2000" dirty="0" smtClean="0"/>
              <a:t> de Denys de Tell </a:t>
            </a:r>
            <a:r>
              <a:rPr lang="en-US" sz="2000" dirty="0" err="1" smtClean="0"/>
              <a:t>Mahré</a:t>
            </a:r>
            <a:r>
              <a:rPr lang="en-US" sz="2000" dirty="0" smtClean="0"/>
              <a:t> </a:t>
            </a:r>
            <a:r>
              <a:rPr lang="en-US" sz="2000" dirty="0" err="1" smtClean="0"/>
              <a:t>Texte</a:t>
            </a:r>
            <a:r>
              <a:rPr lang="en-US" sz="2000" dirty="0" smtClean="0"/>
              <a:t> Syrlaque.P.11.)</a:t>
            </a:r>
            <a:endParaRPr lang="sv-SE" sz="20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ܕܝܘܢܢܘܣܝܘܣ ܬܠܡܚܪܝܐ</a:t>
            </a:r>
            <a:endParaRPr lang="en-US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sz="3600" b="1" dirty="0" err="1" smtClean="0">
                <a:cs typeface="Serto Urhoy" pitchFamily="2" charset="-78"/>
              </a:rPr>
              <a:t>Mushe</a:t>
            </a:r>
            <a:r>
              <a:rPr lang="sv-SE" sz="3600" b="1" dirty="0" smtClean="0">
                <a:cs typeface="Serto Urhoy" pitchFamily="2" charset="-78"/>
              </a:rPr>
              <a:t> bar </a:t>
            </a:r>
            <a:r>
              <a:rPr lang="sv-SE" sz="3600" b="1" dirty="0" err="1" smtClean="0">
                <a:cs typeface="Serto Urhoy" pitchFamily="2" charset="-78"/>
              </a:rPr>
              <a:t>Kifo</a:t>
            </a:r>
            <a:r>
              <a:rPr lang="sv-SE" sz="3600" b="1" dirty="0" smtClean="0">
                <a:cs typeface="Serto Urhoy" pitchFamily="2" charset="-78"/>
              </a:rPr>
              <a:t> (813-903)</a:t>
            </a:r>
            <a:r>
              <a:rPr lang="en-US" sz="3200" dirty="0" smtClean="0"/>
              <a:t> </a:t>
            </a:r>
            <a:r>
              <a:rPr lang="en-US" sz="3200" b="1" dirty="0" smtClean="0"/>
              <a:t>says in his book "The Six Days":</a:t>
            </a:r>
          </a:p>
          <a:p>
            <a:pPr>
              <a:buNone/>
            </a:pPr>
            <a:r>
              <a:rPr lang="en-US" sz="3200" b="1" dirty="0" smtClean="0"/>
              <a:t> </a:t>
            </a:r>
          </a:p>
          <a:p>
            <a:pPr algn="ctr" rtl="1">
              <a:buNone/>
            </a:pPr>
            <a:r>
              <a:rPr lang="syr-SY" sz="5100" b="1" dirty="0" smtClean="0">
                <a:latin typeface="Serto Urhoy" pitchFamily="2" charset="-78"/>
                <a:cs typeface="Serto Urhoy" pitchFamily="2" charset="-78"/>
              </a:rPr>
              <a:t>ܬܘܒ ܕܝܢ ܐܡܪ ܦܝܠܠܘܟܣܝܢܐ ܕܗܕܐ ܡܦܩܬܐ ܦܫܝܛܬܐ ܕܐܬܝܒܠܬ ܠܠܫܢܐ ܕܝܠܢ </a:t>
            </a:r>
            <a:r>
              <a:rPr lang="syr-SY" sz="51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ܐܪܡܝܐ</a:t>
            </a:r>
            <a:r>
              <a:rPr lang="syr-SY" sz="5100" b="1" dirty="0" smtClean="0">
                <a:latin typeface="Serto Urhoy" pitchFamily="2" charset="-78"/>
                <a:cs typeface="Serto Urhoy" pitchFamily="2" charset="-78"/>
              </a:rPr>
              <a:t> ܡܬܐܡܪܐ ܕܐܝܬܝܗ̇ ܕܐܩܘܠܐ ܘܕܣܘܡܟܘܣ.</a:t>
            </a:r>
            <a:endParaRPr lang="en-US" sz="5100" b="1" dirty="0" smtClean="0">
              <a:latin typeface="Serto Urhoy" pitchFamily="2" charset="-78"/>
              <a:cs typeface="Serto Urhoy" pitchFamily="2" charset="-78"/>
            </a:endParaRPr>
          </a:p>
          <a:p>
            <a:endParaRPr lang="sv-SE" dirty="0" smtClean="0"/>
          </a:p>
          <a:p>
            <a:pPr>
              <a:buNone/>
            </a:pPr>
            <a:r>
              <a:rPr lang="en-US" sz="3800" i="1" dirty="0" smtClean="0"/>
              <a:t>”</a:t>
            </a:r>
            <a:r>
              <a:rPr lang="en-US" sz="3800" i="1" dirty="0" err="1" smtClean="0"/>
              <a:t>Mor</a:t>
            </a:r>
            <a:r>
              <a:rPr lang="en-US" sz="3800" i="1" dirty="0" smtClean="0"/>
              <a:t> </a:t>
            </a:r>
            <a:r>
              <a:rPr lang="en-US" sz="3800" i="1" dirty="0" err="1" smtClean="0"/>
              <a:t>Philoxenus</a:t>
            </a:r>
            <a:r>
              <a:rPr lang="en-US" sz="3800" i="1" dirty="0" smtClean="0"/>
              <a:t> said also that the translation of the Bible called “</a:t>
            </a:r>
            <a:r>
              <a:rPr lang="en-US" sz="3800" i="1" dirty="0" err="1" smtClean="0"/>
              <a:t>Peshitta</a:t>
            </a:r>
            <a:r>
              <a:rPr lang="en-US" sz="3800" i="1" dirty="0" smtClean="0"/>
              <a:t>" which was translated into our language, the </a:t>
            </a:r>
            <a:r>
              <a:rPr lang="en-US" sz="3800" b="1" i="1" dirty="0" smtClean="0">
                <a:solidFill>
                  <a:srgbClr val="FFFF00"/>
                </a:solidFill>
              </a:rPr>
              <a:t>Aramaic</a:t>
            </a:r>
            <a:r>
              <a:rPr lang="en-US" sz="3800" i="1" dirty="0" smtClean="0"/>
              <a:t>, is the work of </a:t>
            </a:r>
            <a:r>
              <a:rPr lang="en-US" sz="3800" i="1" dirty="0" err="1" smtClean="0"/>
              <a:t>Aquilas</a:t>
            </a:r>
            <a:r>
              <a:rPr lang="en-US" sz="3800" i="1" dirty="0" smtClean="0"/>
              <a:t> and </a:t>
            </a:r>
            <a:r>
              <a:rPr lang="en-US" sz="3800" i="1" dirty="0" err="1" smtClean="0"/>
              <a:t>Symachus</a:t>
            </a:r>
            <a:r>
              <a:rPr lang="en-US" sz="3800" i="1" dirty="0" smtClean="0"/>
              <a:t>. ”</a:t>
            </a:r>
            <a:r>
              <a:rPr lang="en-US" sz="3800" dirty="0" smtClean="0"/>
              <a:t> 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en-US" dirty="0" smtClean="0"/>
          </a:p>
          <a:p>
            <a:r>
              <a:rPr lang="en-US" dirty="0" smtClean="0"/>
              <a:t>(Patriarch A. </a:t>
            </a:r>
            <a:r>
              <a:rPr lang="en-US" dirty="0" err="1" smtClean="0"/>
              <a:t>Barsaum</a:t>
            </a:r>
            <a:r>
              <a:rPr lang="en-US" dirty="0" smtClean="0"/>
              <a:t>, The Syrian Orthodox Church of Antioch: Its Name and History, published by the </a:t>
            </a:r>
            <a:r>
              <a:rPr lang="en-US" dirty="0" err="1" smtClean="0"/>
              <a:t>syriac</a:t>
            </a:r>
            <a:r>
              <a:rPr lang="en-US" dirty="0" smtClean="0"/>
              <a:t> organizations in Middle Europe and Sweden 1983, p. 17)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5400" b="1" u="sng" dirty="0" smtClean="0">
                <a:latin typeface="Estrangelo Quenneshrin" pitchFamily="2" charset="-78"/>
                <a:cs typeface="Estrangelo Quenneshrin" pitchFamily="2" charset="-78"/>
              </a:rPr>
              <a:t>ܡܘܫܐ ܒܪ ܟܐܦܐ</a:t>
            </a:r>
            <a:endParaRPr lang="en-US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Abu </a:t>
            </a:r>
            <a:r>
              <a:rPr lang="sv-SE" dirty="0" err="1" smtClean="0"/>
              <a:t>al-Hasan</a:t>
            </a:r>
            <a:r>
              <a:rPr lang="sv-SE" dirty="0" smtClean="0"/>
              <a:t> bar </a:t>
            </a:r>
            <a:r>
              <a:rPr lang="sv-SE" dirty="0" err="1" smtClean="0"/>
              <a:t>Bahlul</a:t>
            </a:r>
            <a:r>
              <a:rPr lang="sv-SE" dirty="0" smtClean="0"/>
              <a:t> </a:t>
            </a:r>
            <a:r>
              <a:rPr lang="en-US" dirty="0" smtClean="0"/>
              <a:t>(† 963) </a:t>
            </a:r>
            <a:r>
              <a:rPr lang="sv-SE" dirty="0" err="1" smtClean="0"/>
              <a:t>East-Syrian</a:t>
            </a:r>
            <a:r>
              <a:rPr lang="sv-SE" dirty="0" smtClean="0"/>
              <a:t> (Nestorian) </a:t>
            </a:r>
            <a:r>
              <a:rPr lang="sv-SE" dirty="0" err="1" smtClean="0"/>
              <a:t>lexicographer</a:t>
            </a:r>
            <a:r>
              <a:rPr lang="sv-SE" dirty="0" smtClean="0"/>
              <a:t> from Baghdad:</a:t>
            </a:r>
          </a:p>
          <a:p>
            <a:endParaRPr lang="sv-SE" dirty="0" smtClean="0"/>
          </a:p>
          <a:p>
            <a:pPr algn="ctr" rtl="1">
              <a:buNone/>
            </a:pPr>
            <a:r>
              <a:rPr lang="syr-SY" sz="4800" b="1" dirty="0" smtClean="0">
                <a:latin typeface="Estrangelo Nisibin" panose="00000400000000000000" pitchFamily="2" charset="-78"/>
                <a:cs typeface="Estrangelo Nisibin" panose="00000400000000000000" pitchFamily="2" charset="-78"/>
              </a:rPr>
              <a:t>ܡܢ ܩܕܝܡ </a:t>
            </a:r>
            <a:r>
              <a:rPr lang="syr-SY" sz="4800" b="1" dirty="0" smtClean="0">
                <a:solidFill>
                  <a:srgbClr val="FFFF00"/>
                </a:solidFill>
                <a:latin typeface="Estrangelo Nisibin" panose="00000400000000000000" pitchFamily="2" charset="-78"/>
                <a:cs typeface="Estrangelo Nisibin" panose="00000400000000000000" pitchFamily="2" charset="-78"/>
              </a:rPr>
              <a:t>ܣܘܪܝܝܐ ܐܪܡܝܐ </a:t>
            </a:r>
            <a:r>
              <a:rPr lang="syr-SY" sz="4800" b="1" dirty="0" smtClean="0">
                <a:latin typeface="Estrangelo Nisibin" panose="00000400000000000000" pitchFamily="2" charset="-78"/>
                <a:cs typeface="Estrangelo Nisibin" panose="00000400000000000000" pitchFamily="2" charset="-78"/>
              </a:rPr>
              <a:t>ܡܬܩܪܝܢ ܗܘܘ</a:t>
            </a:r>
          </a:p>
          <a:p>
            <a:pPr algn="ctr">
              <a:buNone/>
            </a:pPr>
            <a:r>
              <a:rPr lang="sv-SE" sz="3200" i="1" dirty="0" smtClean="0"/>
              <a:t>”</a:t>
            </a:r>
            <a:r>
              <a:rPr lang="en-US" sz="3200" i="1" dirty="0" smtClean="0"/>
              <a:t>The </a:t>
            </a:r>
            <a:r>
              <a:rPr lang="en-US" sz="3200" b="1" i="1" dirty="0" smtClean="0">
                <a:solidFill>
                  <a:srgbClr val="FFFF00"/>
                </a:solidFill>
              </a:rPr>
              <a:t>Syrians</a:t>
            </a:r>
            <a:r>
              <a:rPr lang="en-US" sz="3200" i="1" dirty="0" smtClean="0"/>
              <a:t> were formerly called </a:t>
            </a:r>
            <a:r>
              <a:rPr lang="en-US" sz="32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3200" i="1" dirty="0" smtClean="0"/>
              <a:t>”</a:t>
            </a:r>
            <a:endParaRPr lang="sv-SE" sz="3200" dirty="0" smtClean="0">
              <a:latin typeface="East Syriac Ctesiphon" pitchFamily="2" charset="-78"/>
              <a:cs typeface="East Syriac Ctesiphon" pitchFamily="2" charset="-78"/>
            </a:endParaRP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sv-SE" dirty="0" smtClean="0"/>
          </a:p>
          <a:p>
            <a:pPr algn="l"/>
            <a:r>
              <a:rPr lang="en-US" sz="2000" dirty="0" smtClean="0"/>
              <a:t>(Rubens Duval (ed.), </a:t>
            </a:r>
            <a:r>
              <a:rPr lang="en-US" sz="2000" i="1" dirty="0" smtClean="0"/>
              <a:t>Lexicon </a:t>
            </a:r>
            <a:r>
              <a:rPr lang="en-US" sz="2000" i="1" dirty="0" err="1" smtClean="0"/>
              <a:t>Syriacum</a:t>
            </a:r>
            <a:r>
              <a:rPr lang="en-US" sz="2000" dirty="0" smtClean="0"/>
              <a:t>, Paris, 1888-1901, p. 1323-1324)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5400" b="1" dirty="0" smtClean="0">
                <a:latin typeface="East Syriac Ctesiphon" pitchFamily="2" charset="-78"/>
                <a:cs typeface="East Syriac Ctesiphon" pitchFamily="2" charset="-78"/>
              </a:rPr>
              <a:t>ܒܪ ܒܗܠܘܠ  ܣܘܪܝܝܐ ܡܕܢܚܝܐ</a:t>
            </a:r>
            <a:endParaRPr lang="en-US" sz="5400" dirty="0">
              <a:latin typeface="East Syriac Ctesiphon" pitchFamily="2" charset="-78"/>
              <a:cs typeface="East Syriac Ctesipho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Mar Elia bar </a:t>
            </a:r>
            <a:r>
              <a:rPr lang="sv-SE" dirty="0" err="1" smtClean="0"/>
              <a:t>Shenaya</a:t>
            </a:r>
            <a:r>
              <a:rPr lang="sv-SE" dirty="0" smtClean="0"/>
              <a:t> </a:t>
            </a:r>
            <a:r>
              <a:rPr lang="sv-SE" dirty="0" err="1" smtClean="0"/>
              <a:t>East-Syrian</a:t>
            </a:r>
            <a:r>
              <a:rPr lang="sv-SE" dirty="0" smtClean="0"/>
              <a:t> (Nestorian) </a:t>
            </a:r>
            <a:r>
              <a:rPr lang="sv-SE" dirty="0" err="1" smtClean="0"/>
              <a:t>bishop</a:t>
            </a:r>
            <a:r>
              <a:rPr lang="sv-SE" dirty="0" smtClean="0"/>
              <a:t> of </a:t>
            </a:r>
            <a:r>
              <a:rPr lang="sv-SE" dirty="0" err="1" smtClean="0"/>
              <a:t>Nisibin</a:t>
            </a:r>
            <a:r>
              <a:rPr lang="sv-SE" dirty="0" smtClean="0"/>
              <a:t>  (975-1049).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Al-hajjaj</a:t>
            </a:r>
            <a:r>
              <a:rPr lang="sv-SE" dirty="0" smtClean="0"/>
              <a:t> </a:t>
            </a:r>
            <a:r>
              <a:rPr lang="sv-SE" dirty="0" err="1" smtClean="0"/>
              <a:t>ibn</a:t>
            </a:r>
            <a:r>
              <a:rPr lang="sv-SE" dirty="0" smtClean="0"/>
              <a:t> </a:t>
            </a:r>
            <a:r>
              <a:rPr lang="sv-SE" dirty="0" err="1" smtClean="0"/>
              <a:t>Yusuf</a:t>
            </a:r>
            <a:r>
              <a:rPr lang="sv-SE" dirty="0" smtClean="0"/>
              <a:t>:</a:t>
            </a:r>
          </a:p>
          <a:p>
            <a:endParaRPr lang="sv-SE" dirty="0" smtClean="0"/>
          </a:p>
          <a:p>
            <a:pPr algn="ctr" rtl="1">
              <a:buNone/>
            </a:pPr>
            <a:r>
              <a:rPr lang="syr-SY" sz="4000" b="1" dirty="0" smtClean="0">
                <a:latin typeface="East Syriac Ctesiphon" pitchFamily="2" charset="-78"/>
                <a:cs typeface="East Syriac Ctesiphon" pitchFamily="2" charset="-78"/>
              </a:rPr>
              <a:t>ܘܦܩܕ ܚܔܔ ܕܠܐ ܢܩܘܡ ܪܝܫܐ ܠܟܪܝܛܝܢܐ. ܘܦܫܬ ܥܕܬܐ </a:t>
            </a:r>
            <a:r>
              <a:rPr lang="syr-SY" sz="4000" b="1" dirty="0" smtClean="0">
                <a:solidFill>
                  <a:srgbClr val="FFFF00"/>
                </a:solidFill>
                <a:latin typeface="East Syriac Ctesiphon" pitchFamily="2" charset="-78"/>
                <a:cs typeface="East Syriac Ctesiphon" pitchFamily="2" charset="-78"/>
              </a:rPr>
              <a:t>ܕܒܝܬ ܐܪܡܝܐ </a:t>
            </a:r>
            <a:r>
              <a:rPr lang="syr-SY" sz="4000" b="1" dirty="0" smtClean="0">
                <a:latin typeface="East Syriac Ctesiphon" pitchFamily="2" charset="-78"/>
                <a:cs typeface="East Syriac Ctesiphon" pitchFamily="2" charset="-78"/>
              </a:rPr>
              <a:t>ܕܠܐ ܪܝܫܐ ܥܕܡܐ ܠܡܘܬܗ ܕܚܔܔ.</a:t>
            </a:r>
            <a:endParaRPr lang="sv-SE" sz="4000" b="1" dirty="0" smtClean="0">
              <a:latin typeface="East Syriac Ctesiphon" pitchFamily="2" charset="-78"/>
              <a:cs typeface="East Syriac Ctesiphon" pitchFamily="2" charset="-78"/>
            </a:endParaRPr>
          </a:p>
          <a:p>
            <a:pPr algn="ctr">
              <a:buNone/>
            </a:pPr>
            <a:r>
              <a:rPr lang="en-GB" sz="2400" i="1" dirty="0" smtClean="0"/>
              <a:t>”Al-</a:t>
            </a:r>
            <a:r>
              <a:rPr lang="en-GB" sz="2400" i="1" dirty="0" err="1" smtClean="0"/>
              <a:t>Hajjaj</a:t>
            </a:r>
            <a:r>
              <a:rPr lang="en-GB" sz="2400" i="1" dirty="0" smtClean="0"/>
              <a:t> gave order so that the Christians shall not install any </a:t>
            </a:r>
            <a:r>
              <a:rPr lang="en-GB" sz="2400" i="1" dirty="0" err="1" smtClean="0"/>
              <a:t>churchleader</a:t>
            </a:r>
            <a:r>
              <a:rPr lang="en-GB" sz="2400" i="1" dirty="0" smtClean="0"/>
              <a:t>, and the church of the </a:t>
            </a:r>
            <a:r>
              <a:rPr lang="en-GB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GB" sz="2400" b="1" i="1" dirty="0" smtClean="0">
                <a:solidFill>
                  <a:srgbClr val="FFFF00"/>
                </a:solidFill>
              </a:rPr>
              <a:t>' land</a:t>
            </a:r>
            <a:r>
              <a:rPr lang="en-GB" sz="2400" i="1" dirty="0" smtClean="0">
                <a:solidFill>
                  <a:srgbClr val="FFFF00"/>
                </a:solidFill>
              </a:rPr>
              <a:t> </a:t>
            </a:r>
            <a:r>
              <a:rPr lang="en-GB" sz="2400" i="1" dirty="0" smtClean="0"/>
              <a:t>remained without an overhead until the death of </a:t>
            </a:r>
            <a:r>
              <a:rPr lang="en-GB" sz="2400" i="1" dirty="0" err="1" smtClean="0"/>
              <a:t>Hajjaj</a:t>
            </a:r>
            <a:r>
              <a:rPr lang="en-GB" sz="2400" i="1" dirty="0" smtClean="0"/>
              <a:t>.”</a:t>
            </a:r>
          </a:p>
          <a:p>
            <a:endParaRPr lang="sv-SE" sz="2400" b="1" dirty="0" smtClean="0">
              <a:latin typeface="East Syriac Ctesiphon" pitchFamily="2" charset="-78"/>
              <a:cs typeface="East Syriac Ctesiphon" pitchFamily="2" charset="-78"/>
            </a:endParaRPr>
          </a:p>
          <a:p>
            <a:r>
              <a:rPr lang="sv-SE" sz="2400" b="1" i="1" dirty="0" smtClean="0">
                <a:latin typeface="East Syriac Ctesiphon" pitchFamily="2" charset="-78"/>
                <a:cs typeface="East Syriac Ctesiphon" pitchFamily="2" charset="-78"/>
              </a:rPr>
              <a:t>(</a:t>
            </a:r>
            <a:r>
              <a:rPr lang="fr-FR" sz="2400" i="1" dirty="0" smtClean="0"/>
              <a:t>Elie, </a:t>
            </a:r>
            <a:r>
              <a:rPr lang="fr-FR" sz="2400" i="1" dirty="0" err="1" smtClean="0"/>
              <a:t>Enque</a:t>
            </a:r>
            <a:r>
              <a:rPr lang="fr-FR" sz="2400" i="1" dirty="0" smtClean="0"/>
              <a:t> de </a:t>
            </a:r>
            <a:r>
              <a:rPr lang="fr-FR" sz="2400" i="1" dirty="0" err="1" smtClean="0"/>
              <a:t>nisibe</a:t>
            </a:r>
            <a:r>
              <a:rPr lang="fr-FR" sz="2400" i="1" dirty="0" smtClean="0"/>
              <a:t> chronologie, p.142)</a:t>
            </a:r>
          </a:p>
          <a:p>
            <a:pPr>
              <a:buNone/>
            </a:pPr>
            <a:endParaRPr lang="sv-SE" sz="2400" b="1" dirty="0" smtClean="0">
              <a:latin typeface="East Syriac Ctesiphon" pitchFamily="2" charset="-78"/>
              <a:cs typeface="East Syriac Ctesiphon" pitchFamily="2" charset="-78"/>
            </a:endParaRPr>
          </a:p>
          <a:p>
            <a:pPr algn="r" rtl="1">
              <a:buNone/>
            </a:pPr>
            <a:endParaRPr lang="en-US" sz="4000" dirty="0" smtClean="0">
              <a:latin typeface="East Syriac Ctesiphon" pitchFamily="2" charset="-78"/>
              <a:cs typeface="East Syriac Ctesiphon" pitchFamily="2" charset="-78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400" b="1" dirty="0" smtClean="0">
                <a:latin typeface="East Syriac Ctesiphon" pitchFamily="2" charset="-78"/>
                <a:cs typeface="East Syriac Ctesiphon" pitchFamily="2" charset="-78"/>
              </a:rPr>
              <a:t>ܐܠܝܐ ܒܪ ܫܢܢܝܐ ܕܢܨܝܒܝܢ ܣܘܪܝܝܐ ܡܕܢܚܝܐ ܢܣܛܘܪܝܢܐ</a:t>
            </a:r>
            <a:endParaRPr lang="en-US" sz="4400" dirty="0">
              <a:latin typeface="East Syriac Ctesiphon" pitchFamily="2" charset="-78"/>
              <a:cs typeface="East Syriac Ctesipho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4800" b="1" dirty="0">
                <a:latin typeface="Estrangelo Quenneshrin" pitchFamily="2" charset="-78"/>
                <a:cs typeface="Estrangelo Quenneshrin" pitchFamily="2" charset="-78"/>
              </a:rPr>
              <a:t>ܡܪܝ ܕܝܘܢܢܘܣܝܘܣ ܝܥܩܘܒ ܒܪ ܨܠܝܒܝ</a:t>
            </a:r>
            <a:endParaRPr lang="sv-SE" sz="4400" dirty="0"/>
          </a:p>
        </p:txBody>
      </p:sp>
      <p:pic>
        <p:nvPicPr>
          <p:cNvPr id="2050" name="Picture 2" descr="C:\Users\suryo_000\Desktop\11800173_10207007316562144_5165815845587329899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486264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latshållare för innehåll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456474"/>
            <a:ext cx="3096344" cy="50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7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800" b="1" dirty="0" smtClean="0">
                <a:latin typeface="Estrangelo Quenneshrin" pitchFamily="2" charset="-78"/>
                <a:cs typeface="Estrangelo Quenneshrin" pitchFamily="2" charset="-78"/>
              </a:rPr>
              <a:t>ܡܪܝ ܕܝܘܢܢܘܣܝܘܣ ܝܥܩܘܒ ܒܪ ܨܠܝܒܝ</a:t>
            </a:r>
            <a:endParaRPr lang="en-US" sz="48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 smtClean="0"/>
              <a:t>Syrian </a:t>
            </a:r>
            <a:r>
              <a:rPr lang="sv-SE" dirty="0" err="1" smtClean="0"/>
              <a:t>Orthodox</a:t>
            </a:r>
            <a:r>
              <a:rPr lang="sv-SE" dirty="0" smtClean="0"/>
              <a:t> </a:t>
            </a:r>
            <a:r>
              <a:rPr lang="sv-SE" dirty="0" err="1" smtClean="0"/>
              <a:t>Patriarch</a:t>
            </a:r>
            <a:r>
              <a:rPr lang="sv-SE" dirty="0" smtClean="0"/>
              <a:t> Mor Dionysios Jacob Bar </a:t>
            </a:r>
            <a:r>
              <a:rPr lang="sv-SE" dirty="0" err="1" smtClean="0"/>
              <a:t>Salibi</a:t>
            </a:r>
            <a:r>
              <a:rPr lang="sv-SE" dirty="0" smtClean="0"/>
              <a:t> (d. 1171):</a:t>
            </a:r>
          </a:p>
          <a:p>
            <a:pPr algn="r" rtl="1"/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ܐܠܐ ܒܚܣܕܐ ܩܪܝܢ ܠܢ (ܝܘܢܝܶܐ) ܚܠܦ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ܣܘܪܝܝܶܐ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ܝܥܩܘܒܝܶܐ ܕܠܘܩܒܠܗܘܢ ܐܡܪܝܢܢ: ܕܐܦܠܐ ܫܡܐ ܕܣܘܪܝܝܶܐ ܕܐܪܝܡܬܘܢ ܡܢܢ ܡܥܠܝ: </a:t>
            </a:r>
            <a:r>
              <a:rPr lang="sv-SE" sz="3200" b="1" dirty="0" smtClean="0">
                <a:latin typeface="Serto Urhoy" pitchFamily="2" charset="-78"/>
                <a:cs typeface="Serto Urhoy" pitchFamily="2" charset="-78"/>
              </a:rPr>
              <a:t>…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...ܚܢܢ ܓܝܪ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ܒܢܝ ܐܪܡ 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ܐܝܬܝܢ:ܘܥܠ ܫܡܗ ܡܬܩܪܝܢ ܗܘܝܢ ܒܙܒܢ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</a:t>
            </a:r>
          </a:p>
          <a:p>
            <a:endParaRPr lang="it-IT" sz="2800" i="1" dirty="0" smtClean="0">
              <a:cs typeface="Arial" pitchFamily="34" charset="0"/>
            </a:endParaRPr>
          </a:p>
          <a:p>
            <a:r>
              <a:rPr lang="it-IT" sz="2800" i="1" dirty="0" smtClean="0">
                <a:cs typeface="Arial" pitchFamily="34" charset="0"/>
              </a:rPr>
              <a:t> </a:t>
            </a:r>
            <a:r>
              <a:rPr lang="it-IT" sz="2400" i="1" dirty="0" smtClean="0">
                <a:cs typeface="Arial" pitchFamily="34" charset="0"/>
              </a:rPr>
              <a:t>(Bar Salibi, Kthobo d-oru`utho. </a:t>
            </a:r>
            <a:r>
              <a:rPr lang="de-DE" sz="2400" i="1" dirty="0" err="1" smtClean="0">
                <a:cs typeface="Arial" pitchFamily="34" charset="0"/>
              </a:rPr>
              <a:t>Fosuqo</a:t>
            </a:r>
            <a:r>
              <a:rPr lang="de-DE" sz="2400" i="1" dirty="0" smtClean="0">
                <a:cs typeface="Arial" pitchFamily="34" charset="0"/>
              </a:rPr>
              <a:t> 14 </a:t>
            </a:r>
            <a:r>
              <a:rPr lang="de-DE" sz="2400" i="1" dirty="0" err="1" smtClean="0">
                <a:cs typeface="Arial" pitchFamily="34" charset="0"/>
              </a:rPr>
              <a:t>luqbal</a:t>
            </a:r>
            <a:r>
              <a:rPr lang="de-DE" sz="2400" i="1" dirty="0" smtClean="0">
                <a:cs typeface="Arial" pitchFamily="34" charset="0"/>
              </a:rPr>
              <a:t> </a:t>
            </a:r>
            <a:r>
              <a:rPr lang="de-DE" sz="2400" i="1" dirty="0" err="1" smtClean="0">
                <a:cs typeface="Arial" pitchFamily="34" charset="0"/>
              </a:rPr>
              <a:t>yawnoye</a:t>
            </a:r>
            <a:r>
              <a:rPr lang="de-DE" sz="2400" i="1" dirty="0" smtClean="0">
                <a:cs typeface="Arial" pitchFamily="34" charset="0"/>
              </a:rPr>
              <a:t>)</a:t>
            </a:r>
            <a:endParaRPr lang="de-DE" sz="2800" i="1" dirty="0" smtClean="0">
              <a:cs typeface="Arial" pitchFamily="34" charset="0"/>
            </a:endParaRPr>
          </a:p>
          <a:p>
            <a:pPr algn="l">
              <a:buNone/>
            </a:pPr>
            <a:endParaRPr lang="en-US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>
              <a:buNone/>
            </a:pPr>
            <a:endParaRPr lang="sv-SE" dirty="0" smtClean="0"/>
          </a:p>
          <a:p>
            <a:pPr algn="r" rtl="1">
              <a:buNone/>
            </a:pPr>
            <a:endParaRPr lang="sv-SE" dirty="0" smtClean="0"/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87349"/>
            <a:ext cx="3026919" cy="437389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ܕܝܘܢܢܘܣܝܘܣ ܝܥܩܘܒ ܒܪ ܨܠܝܒܝ</a:t>
            </a:r>
            <a:endParaRPr lang="en-US" sz="54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400" i="1" dirty="0" smtClean="0"/>
              <a:t>  "Because of hatred they (the Greeks) call us </a:t>
            </a:r>
            <a:r>
              <a:rPr lang="en-US" sz="2400" i="1" dirty="0" err="1" smtClean="0"/>
              <a:t>Jacobites</a:t>
            </a:r>
            <a:r>
              <a:rPr lang="en-US" sz="2400" i="1" dirty="0" smtClean="0"/>
              <a:t> instead of </a:t>
            </a:r>
            <a:r>
              <a:rPr lang="en-US" sz="2400" b="1" i="1" dirty="0" smtClean="0">
                <a:solidFill>
                  <a:srgbClr val="FFFF00"/>
                </a:solidFill>
              </a:rPr>
              <a:t>Syrians</a:t>
            </a:r>
            <a:r>
              <a:rPr lang="en-US" sz="2400" i="1" dirty="0" smtClean="0"/>
              <a:t> and we answer and say that the name </a:t>
            </a:r>
            <a:r>
              <a:rPr lang="en-US" sz="2400" b="1" i="1" dirty="0" smtClean="0">
                <a:solidFill>
                  <a:srgbClr val="FFFF00"/>
                </a:solidFill>
              </a:rPr>
              <a:t>Syrian</a:t>
            </a:r>
            <a:r>
              <a:rPr lang="en-US" sz="2400" i="1" dirty="0" smtClean="0"/>
              <a:t> by which you do not call us anymore does not rank before the honorable name...however we are the </a:t>
            </a:r>
            <a:r>
              <a:rPr lang="sv-SE" sz="2400" b="1" i="1" dirty="0" smtClean="0">
                <a:solidFill>
                  <a:srgbClr val="FFFF00"/>
                </a:solidFill>
              </a:rPr>
              <a:t>sons</a:t>
            </a:r>
            <a:r>
              <a:rPr lang="sv-SE" sz="2400" i="1" dirty="0" smtClean="0"/>
              <a:t> (</a:t>
            </a:r>
            <a:r>
              <a:rPr lang="en-US" sz="2400" i="1" dirty="0" smtClean="0"/>
              <a:t>descendants ) </a:t>
            </a:r>
            <a:r>
              <a:rPr lang="en-US" sz="2400" b="1" i="1" dirty="0" smtClean="0">
                <a:solidFill>
                  <a:srgbClr val="FFFF00"/>
                </a:solidFill>
              </a:rPr>
              <a:t>of</a:t>
            </a:r>
            <a:r>
              <a:rPr lang="en-US" sz="2400" i="1" dirty="0" smtClean="0"/>
              <a:t> </a:t>
            </a:r>
            <a:r>
              <a:rPr lang="en-US" sz="2400" b="1" i="1" dirty="0" smtClean="0">
                <a:solidFill>
                  <a:srgbClr val="FFFF00"/>
                </a:solidFill>
              </a:rPr>
              <a:t>Aram</a:t>
            </a:r>
            <a:r>
              <a:rPr lang="en-US" sz="2400" i="1" dirty="0" smtClean="0"/>
              <a:t> and from his name we were called in ancient times by the name </a:t>
            </a:r>
            <a:r>
              <a:rPr lang="en-US" sz="2400" b="1" i="1" dirty="0" smtClean="0">
                <a:solidFill>
                  <a:srgbClr val="FFFF00"/>
                </a:solidFill>
              </a:rPr>
              <a:t>Arameans.</a:t>
            </a:r>
            <a:r>
              <a:rPr lang="en-US" sz="2400" i="1" dirty="0" smtClean="0"/>
              <a:t>“</a:t>
            </a:r>
          </a:p>
          <a:p>
            <a:pPr>
              <a:buNone/>
            </a:pPr>
            <a:endParaRPr lang="en-US" sz="2400" i="1" dirty="0" smtClean="0"/>
          </a:p>
          <a:p>
            <a:pPr marL="0" indent="0" algn="just" fontAlgn="base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it-IT" sz="2400" i="1" dirty="0" smtClean="0">
                <a:cs typeface="Arial" pitchFamily="34" charset="0"/>
              </a:rPr>
              <a:t> </a:t>
            </a:r>
            <a:r>
              <a:rPr lang="it-IT" sz="2000" i="1" dirty="0" smtClean="0">
                <a:cs typeface="Arial" pitchFamily="34" charset="0"/>
              </a:rPr>
              <a:t>(Bar Salibi, Kthobo d-oru`utho. </a:t>
            </a:r>
            <a:r>
              <a:rPr lang="de-DE" sz="2000" i="1" dirty="0" smtClean="0">
                <a:cs typeface="Arial" pitchFamily="34" charset="0"/>
              </a:rPr>
              <a:t>Fosuqo 14 luqbal yawnoye)</a:t>
            </a:r>
            <a:endParaRPr lang="de-DE" sz="2400" i="1" dirty="0">
              <a:cs typeface="Arial" pitchFamily="34" charset="0"/>
            </a:endParaRPr>
          </a:p>
          <a:p>
            <a:pPr marL="0" indent="0" algn="just" fontAlgn="base">
              <a:spcBef>
                <a:spcPct val="2000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i="1" dirty="0" smtClean="0">
                <a:cs typeface="Arial" pitchFamily="34" charset="0"/>
              </a:rPr>
              <a:t> </a:t>
            </a:r>
            <a:r>
              <a:rPr lang="en-US" sz="2000" i="1" dirty="0" smtClean="0"/>
              <a:t>(Chaldean Bishop Jacob </a:t>
            </a:r>
            <a:r>
              <a:rPr lang="en-US" sz="2000" i="1" dirty="0" err="1" smtClean="0"/>
              <a:t>Eugin</a:t>
            </a:r>
            <a:r>
              <a:rPr lang="en-US" sz="2000" i="1" dirty="0"/>
              <a:t> </a:t>
            </a:r>
            <a:r>
              <a:rPr lang="en-US" sz="2000" i="1" dirty="0" smtClean="0"/>
              <a:t>Manna, Aramaic (Chaldean) -Arabic Dictionary, Babel Center Publications. Beirut 1915, p. 11-21)</a:t>
            </a:r>
            <a:endParaRPr lang="de-DE" sz="2000" i="1" dirty="0" smtClean="0">
              <a:cs typeface="Arial" pitchFamily="34" charset="0"/>
            </a:endParaRPr>
          </a:p>
          <a:p>
            <a:endParaRPr lang="en-US" sz="2400" i="1" dirty="0" smtClean="0"/>
          </a:p>
          <a:p>
            <a:endParaRPr lang="sv-SE" sz="2800" b="1" i="1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syr-SY" sz="28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6" name="Platshållare för innehåll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132" y="1623706"/>
            <a:ext cx="3196353" cy="461360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8000" b="1" dirty="0" smtClean="0">
                <a:latin typeface="Estrangelo Quenneshrin" pitchFamily="2" charset="-78"/>
                <a:cs typeface="Estrangelo Quenneshrin" pitchFamily="2" charset="-78"/>
              </a:rPr>
              <a:t>ܡܪܝ ܡܝܟܐܝܠ ܪܒܐ</a:t>
            </a:r>
            <a:endParaRPr lang="en-US" sz="80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sv-SE" dirty="0" smtClean="0"/>
              <a:t>Syrian Orthodox patriarch Michael the Syrian (The Great) (1126-1199) (patriarch 1166-1199) ”Edessa-Aleppo Codex 1598, by Mikhoel Bar Barsaaumo of Urbish:</a:t>
            </a:r>
          </a:p>
          <a:p>
            <a:pPr marL="0" indent="0">
              <a:buNone/>
            </a:pPr>
            <a:endParaRPr lang="sv-SE" sz="3600" b="1" dirty="0" smtClean="0">
              <a:latin typeface="Serto Urhoy" pitchFamily="2" charset="-78"/>
              <a:cs typeface="Serto Urhoy" pitchFamily="2" charset="-78"/>
            </a:endParaRPr>
          </a:p>
          <a:p>
            <a:pPr marL="0" indent="0">
              <a:buNone/>
            </a:pPr>
            <a:r>
              <a:rPr lang="en-US" sz="3300" i="1" dirty="0" smtClean="0"/>
              <a:t>”</a:t>
            </a:r>
            <a:r>
              <a:rPr lang="syr-SY" sz="3300" i="1" dirty="0" smtClean="0"/>
              <a:t>...</a:t>
            </a:r>
            <a:r>
              <a:rPr lang="en-US" sz="3300" i="1" dirty="0" smtClean="0"/>
              <a:t>The kingdoms which have been established in antiquity by our race, (that of) the </a:t>
            </a:r>
            <a:r>
              <a:rPr lang="en-US" sz="33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3300" i="1" dirty="0" smtClean="0"/>
              <a:t>, namely the </a:t>
            </a:r>
            <a:r>
              <a:rPr lang="sv-SE" sz="3300" b="1" i="1" dirty="0" smtClean="0">
                <a:solidFill>
                  <a:srgbClr val="FFFF00"/>
                </a:solidFill>
              </a:rPr>
              <a:t>sons (</a:t>
            </a:r>
            <a:r>
              <a:rPr lang="en-US" sz="3300" b="1" i="1" dirty="0" smtClean="0">
                <a:solidFill>
                  <a:srgbClr val="FFFF00"/>
                </a:solidFill>
              </a:rPr>
              <a:t>descendants) of Aram</a:t>
            </a:r>
            <a:r>
              <a:rPr lang="en-US" sz="3300" i="1" dirty="0" smtClean="0">
                <a:solidFill>
                  <a:srgbClr val="FFFF00"/>
                </a:solidFill>
              </a:rPr>
              <a:t>, who were called </a:t>
            </a:r>
            <a:r>
              <a:rPr lang="en-US" sz="3300" b="1" i="1" dirty="0" smtClean="0">
                <a:solidFill>
                  <a:srgbClr val="FFFF00"/>
                </a:solidFill>
              </a:rPr>
              <a:t>Syrians</a:t>
            </a:r>
            <a:r>
              <a:rPr lang="en-US" sz="3300" i="1" dirty="0" smtClean="0">
                <a:solidFill>
                  <a:srgbClr val="FFFF00"/>
                </a:solidFill>
              </a:rPr>
              <a:t>…“</a:t>
            </a:r>
          </a:p>
          <a:p>
            <a:pPr marL="0" indent="0">
              <a:buNone/>
            </a:pP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endParaRPr lang="en-US" sz="2300" dirty="0"/>
          </a:p>
          <a:p>
            <a:pPr marL="0" indent="0">
              <a:buNone/>
            </a:pPr>
            <a:r>
              <a:rPr lang="en-US" sz="2300" dirty="0" smtClean="0"/>
              <a:t>(Jean-Baptiste Chabot, </a:t>
            </a:r>
            <a:r>
              <a:rPr lang="en-US" sz="2300" dirty="0" err="1" smtClean="0"/>
              <a:t>Chronique</a:t>
            </a:r>
            <a:r>
              <a:rPr lang="en-US" sz="2300" dirty="0" smtClean="0"/>
              <a:t> de Michel le </a:t>
            </a:r>
            <a:r>
              <a:rPr lang="en-US" sz="2300" dirty="0" err="1" smtClean="0"/>
              <a:t>Syrien</a:t>
            </a:r>
            <a:r>
              <a:rPr lang="en-US" sz="2300" dirty="0" smtClean="0"/>
              <a:t> </a:t>
            </a:r>
            <a:r>
              <a:rPr lang="en-US" sz="2300" dirty="0" err="1" smtClean="0"/>
              <a:t>Patriarche</a:t>
            </a:r>
            <a:r>
              <a:rPr lang="en-US" sz="2300" dirty="0" smtClean="0"/>
              <a:t> </a:t>
            </a:r>
            <a:r>
              <a:rPr lang="en-US" sz="2300" dirty="0" err="1" smtClean="0"/>
              <a:t>Jacobite</a:t>
            </a:r>
            <a:r>
              <a:rPr lang="en-US" sz="2300" dirty="0" smtClean="0"/>
              <a:t> </a:t>
            </a:r>
            <a:r>
              <a:rPr lang="en-US" sz="2300" dirty="0" err="1" smtClean="0"/>
              <a:t>d'Antioche</a:t>
            </a:r>
            <a:r>
              <a:rPr lang="en-US" sz="2300" dirty="0" smtClean="0"/>
              <a:t> (1166-1199) Tome I-II-III (French) and Tome IV (</a:t>
            </a:r>
            <a:r>
              <a:rPr lang="en-US" sz="2300" dirty="0" err="1" smtClean="0"/>
              <a:t>Syriac</a:t>
            </a:r>
            <a:r>
              <a:rPr lang="en-US" sz="2300" dirty="0" smtClean="0"/>
              <a:t>), Paris, 1899 p. 748, </a:t>
            </a:r>
            <a:r>
              <a:rPr lang="en-US" sz="2300" dirty="0" err="1" smtClean="0"/>
              <a:t>appendice</a:t>
            </a:r>
            <a:r>
              <a:rPr lang="en-US" sz="2300" dirty="0" smtClean="0"/>
              <a:t> II, see also Gabriel </a:t>
            </a:r>
            <a:r>
              <a:rPr lang="en-US" sz="2300" dirty="0" err="1" smtClean="0"/>
              <a:t>Yalgins</a:t>
            </a:r>
            <a:r>
              <a:rPr lang="en-US" sz="2300" dirty="0" smtClean="0"/>
              <a:t> 2006 edition page 815)</a:t>
            </a:r>
          </a:p>
          <a:p>
            <a:endParaRPr lang="en-US" sz="2800" i="1" dirty="0" smtClean="0">
              <a:solidFill>
                <a:srgbClr val="FFFF00"/>
              </a:solidFill>
            </a:endParaRPr>
          </a:p>
          <a:p>
            <a:endParaRPr lang="sv-SE" sz="2800" b="1" i="1" dirty="0" smtClean="0">
              <a:solidFill>
                <a:srgbClr val="FFFF00"/>
              </a:solidFill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syr-SY" sz="2800" b="1" dirty="0" smtClean="0">
              <a:solidFill>
                <a:srgbClr val="FFFF00"/>
              </a:solidFill>
              <a:latin typeface="Serto Urhoy" pitchFamily="2" charset="-78"/>
              <a:cs typeface="Serto Urhoy" pitchFamily="2" charset="-78"/>
            </a:endParaRPr>
          </a:p>
          <a:p>
            <a:pPr rtl="1">
              <a:buNone/>
            </a:pPr>
            <a:endParaRPr lang="syr-SY" sz="3600" b="1" dirty="0" smtClean="0">
              <a:solidFill>
                <a:srgbClr val="FFFF00"/>
              </a:solidFill>
              <a:latin typeface="Serto Urhoy" pitchFamily="2" charset="-78"/>
              <a:cs typeface="Serto Urhoy" pitchFamily="2" charset="-78"/>
            </a:endParaRPr>
          </a:p>
          <a:p>
            <a:pPr algn="r" rtl="1">
              <a:buNone/>
            </a:pPr>
            <a:endParaRPr lang="syr-SY" sz="3600" b="1" dirty="0" smtClean="0">
              <a:solidFill>
                <a:srgbClr val="FFFF00"/>
              </a:solidFill>
              <a:latin typeface="Serto Urhoy" pitchFamily="2" charset="-78"/>
              <a:cs typeface="Serto Urhoy" pitchFamily="2" charset="-78"/>
            </a:endParaRPr>
          </a:p>
          <a:p>
            <a:pPr algn="l"/>
            <a:endParaRPr lang="en-US" sz="3600" dirty="0">
              <a:solidFill>
                <a:srgbClr val="FFFF00"/>
              </a:solidFill>
              <a:latin typeface="Serto Urhoy" pitchFamily="2" charset="-78"/>
              <a:cs typeface="Serto Urhoy" pitchFamily="2" charset="-78"/>
            </a:endParaRPr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19260"/>
            <a:ext cx="3855152" cy="2870506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432048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err="1" smtClean="0"/>
              <a:t>East-Syrian</a:t>
            </a:r>
            <a:r>
              <a:rPr lang="sv-SE" dirty="0" smtClean="0"/>
              <a:t> (Nestorian) Metropolitan of Basra </a:t>
            </a:r>
          </a:p>
          <a:p>
            <a:pPr>
              <a:buNone/>
            </a:pPr>
            <a:r>
              <a:rPr lang="sv-SE" dirty="0" smtClean="0"/>
              <a:t>   (Prat </a:t>
            </a:r>
            <a:r>
              <a:rPr lang="sv-SE" dirty="0" err="1" smtClean="0"/>
              <a:t>Maishan</a:t>
            </a:r>
            <a:r>
              <a:rPr lang="sv-SE" dirty="0" smtClean="0"/>
              <a:t>) </a:t>
            </a:r>
            <a:r>
              <a:rPr lang="en-US" dirty="0" smtClean="0"/>
              <a:t>(d. 1240) in his “</a:t>
            </a:r>
            <a:r>
              <a:rPr lang="en-US" i="1" dirty="0" smtClean="0"/>
              <a:t>The Book of the Bee</a:t>
            </a:r>
            <a:r>
              <a:rPr lang="en-US" dirty="0" smtClean="0"/>
              <a:t>”:</a:t>
            </a:r>
          </a:p>
          <a:p>
            <a:pPr algn="r" rtl="1">
              <a:buNone/>
            </a:pPr>
            <a:endParaRPr lang="en-US" dirty="0" smtClean="0">
              <a:latin typeface="Serto Urhoy" pitchFamily="2" charset="-78"/>
              <a:cs typeface="Serto Urhoy" pitchFamily="2" charset="-78"/>
            </a:endParaRPr>
          </a:p>
          <a:p>
            <a:pPr algn="ctr" rtl="1">
              <a:buNone/>
            </a:pPr>
            <a:r>
              <a:rPr lang="syr-SY" sz="4400" b="1" dirty="0" smtClean="0">
                <a:latin typeface="East Syriac Adiabene" pitchFamily="2" charset="-78"/>
                <a:cs typeface="East Syriac Adiabene" pitchFamily="2" charset="-78"/>
              </a:rPr>
              <a:t>ܡܛܠ ܕܠܝܬ ܗܘܐ </a:t>
            </a:r>
            <a:r>
              <a:rPr lang="syr-SY" sz="4400" b="1" dirty="0" smtClean="0">
                <a:solidFill>
                  <a:srgbClr val="FFFF00"/>
                </a:solidFill>
                <a:latin typeface="East Syriac Adiabene" pitchFamily="2" charset="-78"/>
                <a:cs typeface="East Syriac Adiabene" pitchFamily="2" charset="-78"/>
              </a:rPr>
              <a:t>ܠܐܪ̈ܡܝܐ</a:t>
            </a:r>
            <a:r>
              <a:rPr lang="syr-SY" sz="4400" b="1" dirty="0" smtClean="0">
                <a:latin typeface="East Syriac Adiabene" pitchFamily="2" charset="-78"/>
                <a:cs typeface="East Syriac Adiabene" pitchFamily="2" charset="-78"/>
              </a:rPr>
              <a:t> ܐܘܟܝܬ </a:t>
            </a:r>
            <a:r>
              <a:rPr lang="syr-SY" sz="4400" b="1" dirty="0" smtClean="0">
                <a:solidFill>
                  <a:srgbClr val="FFFF00"/>
                </a:solidFill>
                <a:latin typeface="East Syriac Adiabene" pitchFamily="2" charset="-78"/>
                <a:cs typeface="East Syriac Adiabene" pitchFamily="2" charset="-78"/>
              </a:rPr>
              <a:t>ܣܘܪ̈ܝܝܐ </a:t>
            </a:r>
            <a:r>
              <a:rPr lang="syr-SY" sz="4400" b="1" dirty="0" smtClean="0">
                <a:latin typeface="East Syriac Adiabene" pitchFamily="2" charset="-78"/>
                <a:cs typeface="East Syriac Adiabene" pitchFamily="2" charset="-78"/>
              </a:rPr>
              <a:t>ܫܘܬܦܘܬܐ ܒܕܡܗ ܕܡܫܝܚܐ.</a:t>
            </a:r>
          </a:p>
          <a:p>
            <a:pPr algn="ctr">
              <a:buNone/>
            </a:pPr>
            <a:r>
              <a:rPr lang="en-US" sz="2800" i="1" dirty="0" smtClean="0"/>
              <a:t>“for the </a:t>
            </a:r>
            <a:r>
              <a:rPr lang="en-US" sz="28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800" i="1" dirty="0" smtClean="0"/>
              <a:t> </a:t>
            </a:r>
            <a:r>
              <a:rPr lang="sv-SE" sz="2800" i="1" dirty="0" smtClean="0"/>
              <a:t>that is to </a:t>
            </a:r>
            <a:r>
              <a:rPr lang="sv-SE" sz="2800" i="1" dirty="0" err="1" smtClean="0"/>
              <a:t>say</a:t>
            </a:r>
            <a:r>
              <a:rPr lang="sv-SE" sz="2800" i="1" dirty="0" smtClean="0"/>
              <a:t> the </a:t>
            </a:r>
            <a:r>
              <a:rPr lang="en-US" sz="2800" b="1" i="1" dirty="0" smtClean="0">
                <a:solidFill>
                  <a:srgbClr val="FFFF00"/>
                </a:solidFill>
              </a:rPr>
              <a:t>Syrians</a:t>
            </a:r>
            <a:r>
              <a:rPr lang="en-US" sz="2800" i="1" dirty="0" smtClean="0"/>
              <a:t> had no part in (the shedding of) Christ's blood”</a:t>
            </a:r>
            <a:endParaRPr lang="syr-SY" sz="2800" i="1" dirty="0" smtClean="0"/>
          </a:p>
          <a:p>
            <a:pPr algn="ctr">
              <a:buNone/>
            </a:pPr>
            <a:endParaRPr lang="syr-SY" sz="2800" i="1" dirty="0" smtClean="0"/>
          </a:p>
          <a:p>
            <a:r>
              <a:rPr lang="en-US" sz="2200" dirty="0" smtClean="0"/>
              <a:t>(</a:t>
            </a:r>
            <a:r>
              <a:rPr lang="en-US" sz="2200" i="1" dirty="0" smtClean="0"/>
              <a:t>The Book of the Be</a:t>
            </a:r>
            <a:r>
              <a:rPr lang="en-US" sz="2200" dirty="0" smtClean="0"/>
              <a:t>e, edited and translated by Earnest A. Wallis Budge, M. A. [Oxford, the Clarendon Press] 1886, </a:t>
            </a:r>
            <a:r>
              <a:rPr lang="en-US" sz="2200" dirty="0" err="1" smtClean="0"/>
              <a:t>chapt</a:t>
            </a:r>
            <a:r>
              <a:rPr lang="en-US" sz="2200" dirty="0" smtClean="0"/>
              <a:t>. 23,</a:t>
            </a:r>
            <a:r>
              <a:rPr lang="syr-SY" sz="2200" dirty="0" smtClean="0"/>
              <a:t> </a:t>
            </a:r>
            <a:r>
              <a:rPr lang="sv-SE" sz="2200" dirty="0" smtClean="0"/>
              <a:t>p. 99)</a:t>
            </a:r>
            <a:endParaRPr lang="en-US" sz="2200" dirty="0">
              <a:latin typeface="East Syriac Adiabene" pitchFamily="2" charset="-78"/>
              <a:cs typeface="East Syriac Adiabene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ast Syriac Adiabene" pitchFamily="2" charset="-78"/>
                <a:cs typeface="East Syriac Adiabene" pitchFamily="2" charset="-78"/>
              </a:rPr>
              <a:t>ܫܠܝܡܘܢ ܕܦܪܬ ܡܝܫܢ ܐܘܟܝܬ ܕܒܨܪܐ</a:t>
            </a:r>
            <a:endParaRPr lang="en-US" sz="5400" dirty="0">
              <a:latin typeface="East Syriac Adiabene" pitchFamily="2" charset="-78"/>
              <a:cs typeface="East Syriac Adiabene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ܓܪܝܓܘܪܝܘܣ ܝܘܚܢܢ ܒܪ ܥܒܪܝܐ </a:t>
            </a:r>
            <a:endParaRPr lang="en-US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sv-SE" sz="6200" dirty="0" smtClean="0"/>
              <a:t>Syrian </a:t>
            </a:r>
            <a:r>
              <a:rPr lang="sv-SE" sz="6200" dirty="0" err="1" smtClean="0"/>
              <a:t>Orthodox</a:t>
            </a:r>
            <a:r>
              <a:rPr lang="sv-SE" sz="6200" dirty="0" smtClean="0"/>
              <a:t> </a:t>
            </a:r>
            <a:r>
              <a:rPr lang="sv-SE" sz="6200" dirty="0" err="1" smtClean="0"/>
              <a:t>Maferyono</a:t>
            </a:r>
            <a:r>
              <a:rPr lang="sv-SE" sz="6200" dirty="0" smtClean="0"/>
              <a:t> Mor Gregorios Bar </a:t>
            </a:r>
            <a:r>
              <a:rPr lang="sv-SE" sz="6200" dirty="0" err="1" smtClean="0"/>
              <a:t>Hebraeus</a:t>
            </a:r>
            <a:r>
              <a:rPr lang="sv-SE" sz="6200" dirty="0" smtClean="0"/>
              <a:t>  (Bar ’</a:t>
            </a:r>
            <a:r>
              <a:rPr lang="sv-SE" sz="6200" dirty="0" err="1" smtClean="0"/>
              <a:t>Ebroyo</a:t>
            </a:r>
            <a:r>
              <a:rPr lang="sv-SE" sz="6200" dirty="0" smtClean="0"/>
              <a:t>, </a:t>
            </a:r>
            <a:r>
              <a:rPr lang="sv-SE" sz="6200" dirty="0" err="1" smtClean="0"/>
              <a:t>Ibn</a:t>
            </a:r>
            <a:r>
              <a:rPr lang="sv-SE" sz="6200" dirty="0" smtClean="0"/>
              <a:t> al-’</a:t>
            </a:r>
            <a:r>
              <a:rPr lang="sv-SE" sz="6200" dirty="0" err="1" smtClean="0"/>
              <a:t>Ibri</a:t>
            </a:r>
            <a:r>
              <a:rPr lang="sv-SE" sz="6200" dirty="0" smtClean="0"/>
              <a:t>, Gregory Abu Al-Faraj) (d. 1286)</a:t>
            </a:r>
          </a:p>
          <a:p>
            <a:endParaRPr lang="sv-SE" dirty="0" smtClean="0"/>
          </a:p>
          <a:p>
            <a:pPr algn="r" rtl="1">
              <a:buNone/>
            </a:pPr>
            <a:r>
              <a:rPr lang="sv-SE" sz="8600" b="1" dirty="0" smtClean="0">
                <a:latin typeface="Serto Urhoy" pitchFamily="2" charset="-78"/>
                <a:cs typeface="Serto Urhoy" pitchFamily="2" charset="-78"/>
              </a:rPr>
              <a:t> </a:t>
            </a:r>
            <a:r>
              <a:rPr lang="syr-SY" sz="8600" b="1" dirty="0" smtClean="0">
                <a:latin typeface="Serto Urhoy" pitchFamily="2" charset="-78"/>
                <a:cs typeface="Serto Urhoy" pitchFamily="2" charset="-78"/>
              </a:rPr>
              <a:t>ܒܟܰܠܕܳܝܽܘܬܐ ܐܰܪܡܳܝܬܐ ܕܠܳܥܽܘܙܳܝܳܐ ܠܐ ܚܰܒܶܠܬܢܝ. </a:t>
            </a:r>
            <a:r>
              <a:rPr lang="syr-SY" sz="8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ܘܠܣܽܘܪܝܳܝܽܘܬܐ ܐܳܪܳܡܳܝܬܐ</a:t>
            </a:r>
            <a:r>
              <a:rPr lang="syr-SY" sz="8600" b="1" dirty="0" smtClean="0">
                <a:latin typeface="Serto Urhoy" pitchFamily="2" charset="-78"/>
                <a:cs typeface="Serto Urhoy" pitchFamily="2" charset="-78"/>
              </a:rPr>
              <a:t> ܕܟܳܪܽܘܙܳܝܳܐ ܝܒܠܬܢܝ. </a:t>
            </a:r>
            <a:endParaRPr lang="sv-SE" sz="8600" b="1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endParaRPr lang="en-US" sz="2800" i="1" dirty="0" smtClean="0"/>
          </a:p>
          <a:p>
            <a:pPr marL="0" indent="0">
              <a:buNone/>
            </a:pPr>
            <a:r>
              <a:rPr lang="en-US" sz="6200" i="1" dirty="0" smtClean="0"/>
              <a:t>"You have not corrupted me in the barbaric</a:t>
            </a:r>
            <a:r>
              <a:rPr lang="en-US" sz="6200" b="1" i="1" dirty="0" smtClean="0"/>
              <a:t>, pagan astrology, but [instead] you have brought me to the eloquent </a:t>
            </a:r>
            <a:r>
              <a:rPr lang="en-US" sz="6200" b="1" i="1" dirty="0" smtClean="0">
                <a:solidFill>
                  <a:srgbClr val="FFFF00"/>
                </a:solidFill>
              </a:rPr>
              <a:t>Aramean-Syria</a:t>
            </a:r>
            <a:r>
              <a:rPr lang="sv-SE" sz="6200" b="1" i="1" dirty="0">
                <a:solidFill>
                  <a:srgbClr val="FFFF00"/>
                </a:solidFill>
              </a:rPr>
              <a:t>c</a:t>
            </a:r>
            <a:r>
              <a:rPr lang="en-US" sz="6200" b="1" i="1" dirty="0" smtClean="0">
                <a:solidFill>
                  <a:srgbClr val="FFFF00"/>
                </a:solidFill>
              </a:rPr>
              <a:t> nation</a:t>
            </a:r>
            <a:r>
              <a:rPr lang="en-US" sz="6200" i="1" dirty="0" smtClean="0"/>
              <a:t>."</a:t>
            </a:r>
            <a:endParaRPr lang="sv-SE" sz="8600" b="1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syr-SY" sz="2200" dirty="0" smtClean="0"/>
          </a:p>
          <a:p>
            <a:endParaRPr lang="syr-SY" sz="2200" dirty="0" smtClean="0"/>
          </a:p>
          <a:p>
            <a:pPr marL="0" indent="0">
              <a:buNone/>
            </a:pPr>
            <a:r>
              <a:rPr lang="de-DE" sz="4900" i="1" dirty="0" smtClean="0"/>
              <a:t>(Bar Hebräus Ausschnitt aus seinem Vorwort des Buches „Kthobo d-Semhe“ [Buch der Strahlen]. </a:t>
            </a:r>
            <a:r>
              <a:rPr lang="de-DE" sz="4900" i="1" dirty="0" err="1" smtClean="0"/>
              <a:t>Grammar</a:t>
            </a:r>
            <a:r>
              <a:rPr lang="de-DE" sz="4900" i="1" dirty="0" smtClean="0"/>
              <a:t> </a:t>
            </a:r>
            <a:r>
              <a:rPr lang="de-DE" sz="4900" i="1" dirty="0" err="1" smtClean="0"/>
              <a:t>of</a:t>
            </a:r>
            <a:r>
              <a:rPr lang="de-DE" sz="4900" i="1" dirty="0" smtClean="0"/>
              <a:t> </a:t>
            </a:r>
            <a:r>
              <a:rPr lang="de-DE" sz="4900" i="1" dirty="0" err="1" smtClean="0"/>
              <a:t>the</a:t>
            </a:r>
            <a:r>
              <a:rPr lang="de-DE" sz="4900" i="1" dirty="0" smtClean="0"/>
              <a:t> </a:t>
            </a:r>
            <a:r>
              <a:rPr lang="de-DE" sz="4900" i="1" dirty="0" err="1" smtClean="0"/>
              <a:t>Syriac</a:t>
            </a:r>
            <a:r>
              <a:rPr lang="de-DE" sz="4900" i="1" dirty="0" smtClean="0"/>
              <a:t> Language </a:t>
            </a:r>
            <a:r>
              <a:rPr lang="de-DE" sz="4900" i="1" dirty="0" err="1" smtClean="0"/>
              <a:t>by</a:t>
            </a:r>
            <a:r>
              <a:rPr lang="de-DE" sz="4900" i="1" dirty="0" smtClean="0"/>
              <a:t> Bar </a:t>
            </a:r>
            <a:r>
              <a:rPr lang="de-DE" sz="4900" i="1" dirty="0" err="1" smtClean="0"/>
              <a:t>Hebraeus</a:t>
            </a:r>
            <a:r>
              <a:rPr lang="de-DE" sz="4900" i="1" dirty="0" smtClean="0"/>
              <a:t>. Schweden 1983, p. 2)</a:t>
            </a:r>
          </a:p>
          <a:p>
            <a:pPr marL="0" indent="0">
              <a:buNone/>
            </a:pPr>
            <a:endParaRPr lang="en-US" sz="4900" i="1" dirty="0" smtClean="0"/>
          </a:p>
          <a:p>
            <a:pPr marL="0" indent="0">
              <a:buNone/>
            </a:pPr>
            <a:r>
              <a:rPr lang="en-US" sz="4900" i="1" dirty="0" smtClean="0"/>
              <a:t>(Buch der Strahlen die groessere Grammatik des Barhebraeus : Uebersetzung nach einem kritisch berichtigten Texte mit textkritischem Apparat und einem Anhang zur Terminologie. Leipzig : O. </a:t>
            </a:r>
            <a:r>
              <a:rPr lang="en-US" sz="4900" i="1" dirty="0" err="1" smtClean="0"/>
              <a:t>Harrassowitz</a:t>
            </a:r>
            <a:r>
              <a:rPr lang="en-US" sz="4900" i="1" dirty="0" smtClean="0"/>
              <a:t>, 1907-1913, preface)</a:t>
            </a:r>
            <a:endParaRPr lang="sv-SE" sz="4900" i="1" dirty="0" smtClean="0">
              <a:latin typeface="Serto Urhoy" pitchFamily="2" charset="-78"/>
              <a:cs typeface="Serto Urhoy" pitchFamily="2" charset="-78"/>
            </a:endParaRPr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74165"/>
            <a:ext cx="3521739" cy="471913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ܓܪܝܓܘܪܝܘܣ ܝܘܚܢܢ ܒܪ ܥܒܪܝܐ 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690864" cy="4572000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buNone/>
            </a:pP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marL="0" indent="0" algn="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ܠܐ ܨܒܝܢ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ܐܳܪ̈ܡܳܝܶܐ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ܕܢܬܚܠܛܘܢ ܥܡ ܐܰܪ̈ܡܳܝܶܐ.</a:t>
            </a:r>
          </a:p>
          <a:p>
            <a:pPr algn="l">
              <a:buNone/>
            </a:pPr>
            <a:endParaRPr lang="en-US" sz="2400" i="1" dirty="0" smtClean="0"/>
          </a:p>
          <a:p>
            <a:pPr algn="l">
              <a:buNone/>
            </a:pPr>
            <a:endParaRPr lang="en-US" sz="2400" i="1" dirty="0"/>
          </a:p>
          <a:p>
            <a:pPr algn="l">
              <a:buNone/>
            </a:pPr>
            <a:r>
              <a:rPr lang="en-US" sz="2400" i="1" dirty="0" smtClean="0"/>
              <a:t>“The </a:t>
            </a:r>
            <a:r>
              <a:rPr lang="en-US" sz="2400" b="1" i="1" dirty="0" smtClean="0">
                <a:solidFill>
                  <a:srgbClr val="FFFF00"/>
                </a:solidFill>
              </a:rPr>
              <a:t>Arameans</a:t>
            </a:r>
            <a:r>
              <a:rPr lang="en-US" sz="2400" i="1" dirty="0" smtClean="0"/>
              <a:t> don't want to mix with the pagans.“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1800" dirty="0" smtClean="0"/>
              <a:t>(</a:t>
            </a:r>
            <a:r>
              <a:rPr lang="en-US" sz="1800" dirty="0"/>
              <a:t>R. Payne Smith, </a:t>
            </a:r>
            <a:r>
              <a:rPr lang="en-US" sz="1800" i="1" dirty="0" smtClean="0"/>
              <a:t>Thesaurus syriacus</a:t>
            </a:r>
            <a:r>
              <a:rPr lang="en-US" sz="1800" i="1" dirty="0"/>
              <a:t>,</a:t>
            </a:r>
            <a:r>
              <a:rPr lang="en-US" sz="1800" dirty="0"/>
              <a:t> Oxford </a:t>
            </a:r>
            <a:r>
              <a:rPr lang="en-US" sz="1800" dirty="0" smtClean="0"/>
              <a:t>1879-1901, Volume </a:t>
            </a:r>
            <a:r>
              <a:rPr lang="en-US" sz="1800" dirty="0"/>
              <a:t>1, </a:t>
            </a:r>
            <a:r>
              <a:rPr lang="en-US" sz="1800" dirty="0" smtClean="0"/>
              <a:t>column 388)</a:t>
            </a:r>
          </a:p>
          <a:p>
            <a:pPr algn="l">
              <a:buNone/>
            </a:pPr>
            <a:endParaRPr lang="sv-SE" sz="2400" i="1" dirty="0" smtClean="0"/>
          </a:p>
          <a:p>
            <a:endParaRPr lang="en-US" sz="1800" dirty="0" smtClean="0"/>
          </a:p>
          <a:p>
            <a:endParaRPr lang="de-DE" sz="1800" dirty="0" smtClean="0"/>
          </a:p>
          <a:p>
            <a:endParaRPr lang="syr-SY" sz="1800" i="1" dirty="0" smtClean="0"/>
          </a:p>
          <a:p>
            <a:pPr algn="l">
              <a:buNone/>
            </a:pPr>
            <a:endParaRPr lang="en-US" sz="2400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>
              <a:buNone/>
            </a:pP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1484784"/>
            <a:ext cx="3215437" cy="468052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Syriac </a:t>
            </a:r>
            <a:r>
              <a:rPr lang="sv-SE" dirty="0" err="1" smtClean="0"/>
              <a:t>Orthodox</a:t>
            </a:r>
            <a:r>
              <a:rPr lang="sv-SE" dirty="0" smtClean="0"/>
              <a:t> </a:t>
            </a:r>
            <a:r>
              <a:rPr lang="sv-SE" dirty="0" err="1" smtClean="0"/>
              <a:t>priest</a:t>
            </a:r>
            <a:r>
              <a:rPr lang="sv-SE" dirty="0" smtClean="0"/>
              <a:t> </a:t>
            </a:r>
            <a:r>
              <a:rPr lang="sv-SE" dirty="0" err="1" smtClean="0"/>
              <a:t>Yeshu</a:t>
            </a:r>
            <a:r>
              <a:rPr lang="sv-SE" dirty="0" smtClean="0"/>
              <a:t> bar David </a:t>
            </a:r>
            <a:r>
              <a:rPr lang="sv-SE" dirty="0" err="1" smtClean="0"/>
              <a:t>also</a:t>
            </a:r>
            <a:r>
              <a:rPr lang="sv-SE" dirty="0" smtClean="0"/>
              <a:t> </a:t>
            </a:r>
            <a:r>
              <a:rPr lang="sv-SE" dirty="0" err="1" smtClean="0"/>
              <a:t>known</a:t>
            </a:r>
            <a:r>
              <a:rPr lang="sv-SE" dirty="0" smtClean="0"/>
              <a:t> as </a:t>
            </a:r>
          </a:p>
          <a:p>
            <a:pPr>
              <a:buNone/>
            </a:pPr>
            <a:r>
              <a:rPr lang="sv-SE" dirty="0" smtClean="0"/>
              <a:t>    </a:t>
            </a:r>
            <a:r>
              <a:rPr lang="sv-SE" dirty="0" err="1" smtClean="0"/>
              <a:t>Yeshu</a:t>
            </a:r>
            <a:r>
              <a:rPr lang="sv-SE" dirty="0" smtClean="0"/>
              <a:t> bar Kilo of </a:t>
            </a:r>
            <a:r>
              <a:rPr lang="sv-SE" dirty="0" err="1" smtClean="0"/>
              <a:t>Hah</a:t>
            </a:r>
            <a:r>
              <a:rPr lang="sv-SE" dirty="0" smtClean="0"/>
              <a:t> in Tur ’</a:t>
            </a:r>
            <a:r>
              <a:rPr lang="sv-SE" dirty="0" err="1" smtClean="0"/>
              <a:t>Abdin</a:t>
            </a:r>
            <a:r>
              <a:rPr lang="sv-SE" dirty="0" smtClean="0"/>
              <a:t>) (d. 1309)</a:t>
            </a:r>
            <a:r>
              <a:rPr lang="syr-SY" dirty="0" smtClean="0"/>
              <a:t> </a:t>
            </a:r>
            <a:r>
              <a:rPr lang="sv-SE" dirty="0" smtClean="0"/>
              <a:t>in his 9th letter to a </a:t>
            </a:r>
            <a:r>
              <a:rPr lang="sv-SE" dirty="0" err="1" smtClean="0"/>
              <a:t>priest</a:t>
            </a:r>
            <a:r>
              <a:rPr lang="sv-SE" dirty="0" smtClean="0"/>
              <a:t>:</a:t>
            </a:r>
          </a:p>
          <a:p>
            <a:pPr algn="ctr" rtl="1">
              <a:buNone/>
            </a:pPr>
            <a:r>
              <a:rPr lang="syr-SY" sz="3600" b="1" dirty="0" smtClean="0">
                <a:latin typeface="Serto Urhoy" pitchFamily="2" charset="-78"/>
                <a:cs typeface="Serto Urhoy" pitchFamily="2" charset="-78"/>
              </a:rPr>
              <a:t>ܠܟܗܢܐ ܕܐܬܓܒܝ ܫܪܓܐ </a:t>
            </a:r>
            <a:r>
              <a:rPr lang="syr-SY" sz="3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ܠܥܡܐ ܐܪܡܝܐ</a:t>
            </a:r>
          </a:p>
          <a:p>
            <a:pPr algn="ctr">
              <a:buNone/>
            </a:pPr>
            <a:r>
              <a:rPr lang="en-US" sz="2000" i="1" dirty="0" smtClean="0"/>
              <a:t>"to the priest who was elected as light to the </a:t>
            </a:r>
            <a:r>
              <a:rPr lang="en-US" sz="2000" b="1" i="1" dirty="0" err="1" smtClean="0">
                <a:solidFill>
                  <a:srgbClr val="FFFF00"/>
                </a:solidFill>
              </a:rPr>
              <a:t>Aramean</a:t>
            </a:r>
            <a:r>
              <a:rPr lang="en-US" sz="2000" b="1" i="1" dirty="0" smtClean="0">
                <a:solidFill>
                  <a:srgbClr val="FFFF00"/>
                </a:solidFill>
              </a:rPr>
              <a:t> people</a:t>
            </a:r>
            <a:r>
              <a:rPr lang="en-US" sz="2000" i="1" dirty="0" smtClean="0"/>
              <a:t>“</a:t>
            </a:r>
          </a:p>
          <a:p>
            <a:pPr algn="ctr">
              <a:buNone/>
            </a:pPr>
            <a:endParaRPr lang="sv-SE" sz="2000" i="1" dirty="0" smtClean="0"/>
          </a:p>
          <a:p>
            <a:r>
              <a:rPr lang="en-US" sz="2000" dirty="0" smtClean="0"/>
              <a:t>(Bar Kilo I, Bar </a:t>
            </a:r>
            <a:r>
              <a:rPr lang="en-US" sz="2000" dirty="0" err="1" smtClean="0"/>
              <a:t>Chacaco</a:t>
            </a:r>
            <a:r>
              <a:rPr lang="en-US" sz="2000" dirty="0" smtClean="0"/>
              <a:t> II, David </a:t>
            </a:r>
            <a:r>
              <a:rPr lang="en-US" sz="2000" dirty="0" err="1" smtClean="0"/>
              <a:t>Beit-Rabban</a:t>
            </a:r>
            <a:r>
              <a:rPr lang="en-US" sz="2000" dirty="0" smtClean="0"/>
              <a:t> III, edited by Syrian Catholic priest </a:t>
            </a:r>
            <a:r>
              <a:rPr lang="en-US" sz="2000" dirty="0" err="1" smtClean="0"/>
              <a:t>Ishok</a:t>
            </a:r>
            <a:r>
              <a:rPr lang="en-US" sz="2000" dirty="0" smtClean="0"/>
              <a:t> Bar </a:t>
            </a:r>
            <a:r>
              <a:rPr lang="en-US" sz="2000" dirty="0" err="1" smtClean="0"/>
              <a:t>Armalto</a:t>
            </a:r>
            <a:r>
              <a:rPr lang="en-US" sz="2000" dirty="0" smtClean="0"/>
              <a:t>, Beirut 1928, p. 22) </a:t>
            </a:r>
            <a:endParaRPr lang="en-US" sz="2000" i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r>
              <a:rPr lang="sv-SE" sz="2400" dirty="0" smtClean="0">
                <a:latin typeface="Serto Urhoy" pitchFamily="2" charset="-78"/>
                <a:cs typeface="Serto Urhoy" pitchFamily="2" charset="-78"/>
              </a:rPr>
              <a:t>)</a:t>
            </a:r>
            <a:r>
              <a:rPr lang="syr-SY" sz="2400" dirty="0" smtClean="0">
                <a:latin typeface="Serto Urhoy" pitchFamily="2" charset="-78"/>
                <a:cs typeface="Serto Urhoy" pitchFamily="2" charset="-78"/>
              </a:rPr>
              <a:t>ܐܓܪ̈ܬܐ ܕܝܫܘܥ ܒܪ ܕܘܝܕ ܩܫܝܫܐ ܕܡܬܝܕܥ ܒܪ ܟܝܠܐ ܕܡܢ ܚܐܚ ܩܣܛܪܐ ܕܒܛܘܪܥܒܕܝܢ. ܐܬܚܬܡ̈ܝ ܒܝܕ ܐܝܣܚܩ ܒܪ ܐܪܡܠܬܐ ܩܫܝܫܐ ܣܘܪܝܝܐ ܩܬܘܠܝܩܝܐ ܫܢܬ ܐܨܟܚ. ܕܦܐ ܠܐ).</a:t>
            </a:r>
            <a:endParaRPr lang="sv-SE" sz="2400" dirty="0" smtClean="0">
              <a:latin typeface="Serto Urhoy" pitchFamily="2" charset="-78"/>
              <a:cs typeface="Serto Urhoy" pitchFamily="2" charset="-78"/>
            </a:endParaRPr>
          </a:p>
          <a:p>
            <a:pPr algn="ctr">
              <a:buNone/>
            </a:pPr>
            <a:endParaRPr lang="en-US" sz="2400" i="1" dirty="0" smtClean="0"/>
          </a:p>
          <a:p>
            <a:pPr algn="ctr" rtl="1">
              <a:buNone/>
            </a:pPr>
            <a:endParaRPr lang="sv-SE" sz="2400" i="1" dirty="0" smtClean="0">
              <a:solidFill>
                <a:srgbClr val="FFFF00"/>
              </a:solidFill>
              <a:cs typeface="Serto Urhoy" pitchFamily="2" charset="-78"/>
            </a:endParaRPr>
          </a:p>
          <a:p>
            <a:pPr algn="ctr" rtl="1">
              <a:buNone/>
            </a:pPr>
            <a:endParaRPr lang="en-US" sz="2400" dirty="0">
              <a:solidFill>
                <a:srgbClr val="FFFF00"/>
              </a:solidFill>
              <a:cs typeface="Serto Urhoy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000" b="1" dirty="0" smtClean="0">
                <a:latin typeface="Estrangelo Quenneshrin" pitchFamily="2" charset="-78"/>
                <a:cs typeface="Estrangelo Quenneshrin" pitchFamily="2" charset="-78"/>
              </a:rPr>
              <a:t>ܩܫܝܫܐ ܝܫܘܥ ܒܪ ܕܘܝܕ ܕܗܘ ܝܫܘܥ ܒܪ ܟܝܠܐ ܕܚܐܚ</a:t>
            </a:r>
            <a:r>
              <a:rPr lang="sv-SE" sz="4000" b="1" dirty="0" smtClean="0">
                <a:latin typeface="Estrangelo Quenneshrin" pitchFamily="2" charset="-78"/>
                <a:cs typeface="Estrangelo Quenneshrin" pitchFamily="2" charset="-78"/>
              </a:rPr>
              <a:t> </a:t>
            </a:r>
            <a:r>
              <a:rPr lang="syr-SY" sz="4000" b="1" dirty="0" smtClean="0">
                <a:latin typeface="Estrangelo Quenneshrin" pitchFamily="2" charset="-78"/>
                <a:cs typeface="Estrangelo Quenneshrin" pitchFamily="2" charset="-78"/>
              </a:rPr>
              <a:t>ܩܣܛܬܪܐ ܕܛܘܪܥܒܕܝܢ </a:t>
            </a:r>
            <a:endParaRPr lang="en-US" sz="4000" b="1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200" dirty="0" smtClean="0"/>
              <a:t>In his 13th letter to a deacon: </a:t>
            </a:r>
            <a:endParaRPr lang="syr-SY" sz="2200" dirty="0" smtClean="0"/>
          </a:p>
          <a:p>
            <a:pPr algn="r" rtl="1"/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ܗܘ ܒܢܘܗܪܐ ܐܟ ܚܟܝܡܐ܆ ܘܗܢܐ ܒܣܝܦܐ ܩܫܝܘܬܗ. ܗܟܢ ܒܫܘܦܪܐ ܕܝܕܥܬܐ܆ ܣܚܦܬ ܠܒܝܫܐ ܘܠܡܨܝܕܬܗ.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ܗܬܘܣ ܟܠܗ ܕܳܐܪܳܡܳܝܶܐ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.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r>
              <a:rPr lang="en-US" sz="2400" i="1" dirty="0" smtClean="0"/>
              <a:t>"</a:t>
            </a:r>
            <a:r>
              <a:rPr lang="en-US" sz="2400" b="1" i="1" dirty="0" smtClean="0"/>
              <a:t>in this way in the beauty of wisdom you have overthrown evil and its snare. The whole people of the</a:t>
            </a:r>
            <a:r>
              <a:rPr lang="syr-SY" sz="2400" b="1" i="1" dirty="0" smtClean="0"/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400" b="1" i="1" dirty="0" smtClean="0"/>
              <a:t> </a:t>
            </a:r>
            <a:r>
              <a:rPr lang="en-US" sz="2400" i="1" dirty="0" smtClean="0"/>
              <a:t>sees that he </a:t>
            </a:r>
            <a:r>
              <a:rPr lang="en-US" sz="2400" i="1" dirty="0" err="1" smtClean="0"/>
              <a:t>refreshs</a:t>
            </a:r>
            <a:r>
              <a:rPr lang="en-US" sz="2400" i="1" dirty="0" smtClean="0"/>
              <a:t> his thirst.“</a:t>
            </a:r>
          </a:p>
          <a:p>
            <a:endParaRPr lang="en-US" sz="3200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r>
              <a:rPr lang="de-DE" b="1" dirty="0" smtClean="0">
                <a:latin typeface="Serto Urhoy" pitchFamily="2" charset="-78"/>
                <a:cs typeface="Serto Urhoy" pitchFamily="2" charset="-78"/>
              </a:rPr>
              <a:t>]</a:t>
            </a:r>
            <a:r>
              <a:rPr lang="syr-SY" b="1" dirty="0" smtClean="0">
                <a:latin typeface="Serto Urhoy" pitchFamily="2" charset="-78"/>
                <a:cs typeface="Serto Urhoy" pitchFamily="2" charset="-78"/>
              </a:rPr>
              <a:t>ܗ ܣܽܘܪ̈ܝܳܝܐ: ܢܽܘܗܳܪܳܐ ܕܐܝܣܚܩ ܒܪ ܐܪܡܠܬܐ</a:t>
            </a:r>
            <a:r>
              <a:rPr lang="de-DE" b="1" dirty="0" smtClean="0">
                <a:latin typeface="Serto Urhoy" pitchFamily="2" charset="-78"/>
                <a:cs typeface="Serto Urhoy" pitchFamily="2" charset="-78"/>
              </a:rPr>
              <a:t>[</a:t>
            </a:r>
            <a:r>
              <a:rPr lang="syr-SY" b="1" dirty="0" smtClean="0">
                <a:latin typeface="Serto Urhoy" pitchFamily="2" charset="-78"/>
                <a:cs typeface="Serto Urhoy" pitchFamily="2" charset="-78"/>
              </a:rPr>
              <a:t>܆ ܚܐܪ ܕܰܬܦܰܝܶܓ ܨܰܗܝܶܗ</a:t>
            </a:r>
          </a:p>
          <a:p>
            <a:endParaRPr lang="syr-SY" sz="2800" dirty="0" smtClean="0"/>
          </a:p>
          <a:p>
            <a:r>
              <a:rPr lang="en-US" sz="2200" dirty="0" smtClean="0"/>
              <a:t>(Bar Kilo I, Bar </a:t>
            </a:r>
            <a:r>
              <a:rPr lang="en-US" sz="2200" dirty="0" err="1" smtClean="0"/>
              <a:t>Chacaco</a:t>
            </a:r>
            <a:r>
              <a:rPr lang="en-US" sz="2200" dirty="0" smtClean="0"/>
              <a:t> II, David </a:t>
            </a:r>
            <a:r>
              <a:rPr lang="en-US" sz="2200" dirty="0" err="1" smtClean="0"/>
              <a:t>Beit-Rabban</a:t>
            </a:r>
            <a:r>
              <a:rPr lang="en-US" sz="2200" dirty="0" smtClean="0"/>
              <a:t> III, edited by Syrian Catholic priest </a:t>
            </a:r>
            <a:r>
              <a:rPr lang="en-US" sz="2200" dirty="0" err="1" smtClean="0"/>
              <a:t>Ishok</a:t>
            </a:r>
            <a:r>
              <a:rPr lang="en-US" sz="2200" dirty="0" smtClean="0"/>
              <a:t> Bar </a:t>
            </a:r>
            <a:r>
              <a:rPr lang="en-US" sz="2200" dirty="0" err="1" smtClean="0"/>
              <a:t>Armalto</a:t>
            </a:r>
            <a:r>
              <a:rPr lang="en-US" sz="2200" dirty="0" smtClean="0"/>
              <a:t>, Beirut 1928, p. </a:t>
            </a:r>
            <a:r>
              <a:rPr lang="sv-SE" sz="2200" dirty="0" smtClean="0"/>
              <a:t>31</a:t>
            </a:r>
            <a:r>
              <a:rPr lang="en-US" sz="2200" dirty="0" smtClean="0"/>
              <a:t>) </a:t>
            </a:r>
          </a:p>
          <a:p>
            <a:pPr algn="r" rtl="1"/>
            <a:r>
              <a:rPr lang="syr-SY" sz="2400" b="1" dirty="0" smtClean="0">
                <a:latin typeface="Serto Urhoy" pitchFamily="2" charset="-78"/>
                <a:cs typeface="Serto Urhoy" pitchFamily="2" charset="-78"/>
              </a:rPr>
              <a:t>(ܐܓܪ̈ܬܐ ܕܝܫܘܥ ܒܪ ܕܘܝܕ ܩܫܝܫܐ ܕܡܬܝܕܥ ܒܪ ܟܝܠܐ ܕܡܢ ܚܐܚ ܩܣܛܪܐ ܕܒܛܘܪܥܒܕܝܢ. ܐܬܚܬܡ̈ܝ ܒܝܕ ܐܝܣܚܩ ܒܪ ܐܪܡܠܬܐ ܩܫܝܫܐ ܣܘܪܝܝܐ ܩܬܘܠܝܩܝܐ ܫܢܬ ܐܨܟܚ. ܕܦܐ ܠܐ).</a:t>
            </a:r>
            <a:endParaRPr lang="en-US" sz="2400" dirty="0" smtClean="0">
              <a:latin typeface="Serto Urhoy" pitchFamily="2" charset="-78"/>
              <a:cs typeface="Serto Urhoy" pitchFamily="2" charset="-78"/>
            </a:endParaRPr>
          </a:p>
          <a:p>
            <a:endParaRPr lang="en-US" sz="2200" i="1" dirty="0" smtClean="0">
              <a:latin typeface="Serto Urhoy" pitchFamily="2" charset="-78"/>
              <a:cs typeface="Serto Urhoy" pitchFamily="2" charset="-78"/>
            </a:endParaRPr>
          </a:p>
          <a:p>
            <a:pPr algn="l"/>
            <a:endParaRPr lang="syr-SY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syr-SY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syr-SY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dirty="0">
              <a:latin typeface="Serto Urhoy" pitchFamily="2" charset="-78"/>
              <a:cs typeface="Serto Urhoy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syr-SY" sz="4400" b="1" dirty="0" smtClean="0">
                <a:latin typeface="Estrangelo Quenneshrin" pitchFamily="2" charset="-78"/>
                <a:cs typeface="Estrangelo Quenneshrin" pitchFamily="2" charset="-78"/>
              </a:rPr>
              <a:t>ܩܫܝܫܐ ܝܫܘܥ ܒܪ ܕܘܝܕ ܕܗܘ ܝܫܘܥ ܒܪ ܟܝܠܐ ܕܚܐܚ</a:t>
            </a:r>
            <a:r>
              <a:rPr lang="sv-SE" sz="4400" b="1" dirty="0" smtClean="0">
                <a:latin typeface="Estrangelo Quenneshrin" pitchFamily="2" charset="-78"/>
                <a:cs typeface="Estrangelo Quenneshrin" pitchFamily="2" charset="-78"/>
              </a:rPr>
              <a:t> </a:t>
            </a:r>
            <a:r>
              <a:rPr lang="syr-SY" sz="4400" b="1" dirty="0" smtClean="0">
                <a:latin typeface="Estrangelo Quenneshrin" pitchFamily="2" charset="-78"/>
                <a:cs typeface="Estrangelo Quenneshrin" pitchFamily="2" charset="-78"/>
              </a:rPr>
              <a:t>ܩܣܛܬܪܐ ܕܛܘܪܥܒܕܝܢ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4032448"/>
          </a:xfrm>
        </p:spPr>
        <p:txBody>
          <a:bodyPr>
            <a:normAutofit/>
          </a:bodyPr>
          <a:lstStyle/>
          <a:p>
            <a:pPr algn="ctr"/>
            <a:r>
              <a:rPr lang="sv-SE" sz="4400" b="1" dirty="0" smtClean="0"/>
              <a:t>How long have we claimed that we abandoned the Aramean name and replaced it with </a:t>
            </a:r>
            <a:r>
              <a:rPr lang="sv-SE" sz="4400" b="1" i="1" dirty="0" smtClean="0"/>
              <a:t>Suryoye/Suryaye</a:t>
            </a:r>
            <a:r>
              <a:rPr lang="sv-SE" sz="4400" b="1" dirty="0" smtClean="0"/>
              <a:t>?</a:t>
            </a:r>
            <a:endParaRPr lang="sv-SE" sz="4400" b="1" dirty="0"/>
          </a:p>
        </p:txBody>
      </p:sp>
    </p:spTree>
    <p:extLst>
      <p:ext uri="{BB962C8B-B14F-4D97-AF65-F5344CB8AC3E}">
        <p14:creationId xmlns:p14="http://schemas.microsoft.com/office/powerpoint/2010/main" val="251400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229600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7200" b="1" dirty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7200" b="1" dirty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7200" b="1" dirty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>
                <a:latin typeface="Estrangelo Quenneshrin" pitchFamily="2" charset="-78"/>
                <a:cs typeface="Estrangelo Quenneshrin" pitchFamily="2" charset="-78"/>
              </a:rPr>
            </a:br>
            <a:r>
              <a:rPr lang="syr-SY" sz="9800" b="1" dirty="0" smtClean="0">
                <a:latin typeface="Estrangelo Quenneshrin" pitchFamily="2" charset="-78"/>
                <a:cs typeface="Estrangelo Quenneshrin" pitchFamily="2" charset="-78"/>
              </a:rPr>
              <a:t>ܐܘܡܬܢܘܝܬܐ</a:t>
            </a:r>
            <a: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  <a:t/>
            </a:r>
            <a:b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</a:br>
            <a:r>
              <a:rPr lang="sv-SE" sz="7200" b="1" dirty="0" smtClean="0"/>
              <a:t>Nationalism</a:t>
            </a:r>
            <a:r>
              <a:rPr lang="syr-SY" sz="7200" b="1" dirty="0" smtClean="0"/>
              <a:t/>
            </a:r>
            <a:br>
              <a:rPr lang="syr-SY" sz="7200" b="1" dirty="0" smtClean="0"/>
            </a:br>
            <a:endParaRPr lang="sv-SE" sz="7200" b="1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813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525200"/>
            <a:ext cx="8229600" cy="4784119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/>
              <a:t>Clemens Joseph David Syriac Catholic archbishop </a:t>
            </a:r>
            <a:r>
              <a:rPr lang="sv-SE" dirty="0"/>
              <a:t>of Damascus Syria </a:t>
            </a:r>
            <a:r>
              <a:rPr lang="sv-SE" dirty="0" smtClean="0"/>
              <a:t>1829-1890</a:t>
            </a:r>
          </a:p>
          <a:p>
            <a:pPr marL="0" indent="0">
              <a:buNone/>
            </a:pPr>
            <a:r>
              <a:rPr lang="en-US" sz="2000" dirty="0" smtClean="0"/>
              <a:t>“</a:t>
            </a:r>
            <a:r>
              <a:rPr lang="en-US" sz="2000" i="1" dirty="0"/>
              <a:t>And when the </a:t>
            </a:r>
            <a:r>
              <a:rPr lang="en-US" sz="2000" b="1" i="1" dirty="0" err="1">
                <a:solidFill>
                  <a:srgbClr val="FFFF00"/>
                </a:solidFill>
              </a:rPr>
              <a:t>Arameans</a:t>
            </a:r>
            <a:r>
              <a:rPr lang="en-US" sz="2000" i="1" dirty="0">
                <a:solidFill>
                  <a:srgbClr val="FFFF00"/>
                </a:solidFill>
              </a:rPr>
              <a:t> </a:t>
            </a:r>
            <a:r>
              <a:rPr lang="en-US" sz="2000" i="1" dirty="0"/>
              <a:t>converted to Christianity they forgot about their (</a:t>
            </a:r>
            <a:r>
              <a:rPr lang="en-US" sz="2000" i="1" dirty="0" err="1" smtClean="0"/>
              <a:t>Aramean</a:t>
            </a:r>
            <a:r>
              <a:rPr lang="en-US" sz="2000" i="1" dirty="0" smtClean="0"/>
              <a:t>) </a:t>
            </a:r>
            <a:r>
              <a:rPr lang="en-US" sz="2000" i="1" dirty="0"/>
              <a:t>name, and were called </a:t>
            </a:r>
            <a:r>
              <a:rPr lang="en-US" sz="2000" b="1" i="1" dirty="0"/>
              <a:t>Syrians</a:t>
            </a:r>
            <a:r>
              <a:rPr lang="en-US" sz="2000" i="1" dirty="0"/>
              <a:t> distinguishing them from the heathen </a:t>
            </a:r>
            <a:r>
              <a:rPr lang="en-US" sz="2000" b="1" i="1" dirty="0" err="1">
                <a:solidFill>
                  <a:srgbClr val="FF0000"/>
                </a:solidFill>
              </a:rPr>
              <a:t>Arameans</a:t>
            </a:r>
            <a:r>
              <a:rPr lang="en-US" sz="2000" dirty="0"/>
              <a:t>.” </a:t>
            </a:r>
            <a:endParaRPr lang="en-US" sz="2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(preface of </a:t>
            </a:r>
            <a:r>
              <a:rPr lang="en-US" sz="2000" i="1" dirty="0" err="1"/>
              <a:t>Grammaire</a:t>
            </a:r>
            <a:r>
              <a:rPr lang="en-US" sz="2000" i="1" dirty="0"/>
              <a:t> de la langue </a:t>
            </a:r>
            <a:r>
              <a:rPr lang="en-US" sz="2000" i="1" dirty="0" err="1"/>
              <a:t>Arameenne</a:t>
            </a:r>
            <a:r>
              <a:rPr lang="en-US" sz="2000" dirty="0"/>
              <a:t>, </a:t>
            </a:r>
            <a:r>
              <a:rPr lang="en-US" sz="2000" dirty="0" err="1"/>
              <a:t>Deuxième</a:t>
            </a:r>
            <a:r>
              <a:rPr lang="en-US" sz="2000" dirty="0"/>
              <a:t> Edition, </a:t>
            </a:r>
            <a:r>
              <a:rPr lang="en-US" sz="2000" dirty="0" smtClean="0"/>
              <a:t>Mosul</a:t>
            </a:r>
            <a:r>
              <a:rPr lang="en-US" sz="2000" dirty="0"/>
              <a:t>, 1896) </a:t>
            </a:r>
            <a:r>
              <a:rPr lang="sv-SE" sz="2000" dirty="0" smtClean="0"/>
              <a:t>. </a:t>
            </a:r>
            <a:endParaRPr lang="sv-SE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6000" b="1" dirty="0" smtClean="0">
                <a:latin typeface="Estrangelo Quenneshrin" pitchFamily="2" charset="-78"/>
                <a:cs typeface="Estrangelo Quenneshrin" pitchFamily="2" charset="-78"/>
              </a:rPr>
              <a:t>ܡܪܝ ܩܠܝܡܝܣ ܝܘܣܦ ܕܘܝܕ         </a:t>
            </a:r>
            <a:endParaRPr lang="sv-SE" sz="60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96952"/>
            <a:ext cx="3528392" cy="239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33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6600" b="1" dirty="0" smtClean="0">
                <a:latin typeface="Estrangelo Quenneshrin" pitchFamily="2" charset="-78"/>
                <a:cs typeface="Estrangelo Quenneshrin" pitchFamily="2" charset="-78"/>
              </a:rPr>
              <a:t>ܡܪܝ</a:t>
            </a:r>
            <a:r>
              <a:rPr lang="syr-SY" sz="6600" b="1" dirty="0">
                <a:latin typeface="Estrangelo Quenneshrin" pitchFamily="2" charset="-78"/>
                <a:cs typeface="Estrangelo Quenneshrin" pitchFamily="2" charset="-78"/>
              </a:rPr>
              <a:t> </a:t>
            </a:r>
            <a:r>
              <a:rPr lang="syr-SY" sz="6600" b="1" dirty="0" smtClean="0">
                <a:latin typeface="Estrangelo Quenneshrin" pitchFamily="2" charset="-78"/>
                <a:cs typeface="Estrangelo Quenneshrin" pitchFamily="2" charset="-78"/>
              </a:rPr>
              <a:t>ܣܘܪܝܘܣ ܐܣܚܩ ܣܟܐ </a:t>
            </a:r>
            <a:endParaRPr lang="sv-SE" sz="66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83568" y="1524000"/>
            <a:ext cx="4392488" cy="4780518"/>
          </a:xfrm>
        </p:spPr>
        <p:txBody>
          <a:bodyPr>
            <a:normAutofit fontScale="55000" lnSpcReduction="20000"/>
          </a:bodyPr>
          <a:lstStyle/>
          <a:p>
            <a:r>
              <a:rPr lang="sv-SE" dirty="0" smtClean="0"/>
              <a:t>Mor Severius Ishak Saka (1931-2011). Syriac Orthodox  patriarchal vicar of Qaraqosh (Iraq)</a:t>
            </a:r>
          </a:p>
          <a:p>
            <a:endParaRPr lang="sv-SE" sz="2000" dirty="0"/>
          </a:p>
          <a:p>
            <a:r>
              <a:rPr lang="en-US" dirty="0" smtClean="0"/>
              <a:t>“Bishop </a:t>
            </a:r>
            <a:r>
              <a:rPr lang="en-US" dirty="0" err="1"/>
              <a:t>Ishak</a:t>
            </a:r>
            <a:r>
              <a:rPr lang="en-US" dirty="0"/>
              <a:t> </a:t>
            </a:r>
            <a:r>
              <a:rPr lang="en-US" dirty="0" err="1"/>
              <a:t>Saka</a:t>
            </a:r>
            <a:r>
              <a:rPr lang="en-US" dirty="0"/>
              <a:t> (12) borrowed literary some sentences from the preface of </a:t>
            </a:r>
            <a:r>
              <a:rPr lang="en-US" dirty="0" err="1"/>
              <a:t>Augin</a:t>
            </a:r>
            <a:r>
              <a:rPr lang="en-US" dirty="0"/>
              <a:t> Manna such as ” And so the word </a:t>
            </a:r>
            <a:r>
              <a:rPr lang="en-US" dirty="0" err="1"/>
              <a:t>Syriac</a:t>
            </a:r>
            <a:r>
              <a:rPr lang="en-US" dirty="0"/>
              <a:t> and Syrian became Christian or synonymous to it until this day” and he extracts from the theory of Manna/QUATREMERE “ </a:t>
            </a:r>
            <a:r>
              <a:rPr lang="en-US" i="1" dirty="0"/>
              <a:t>The name Syrian was never ever used as a term of nation but only as a name of religion</a:t>
            </a:r>
            <a:r>
              <a:rPr lang="en-US" dirty="0"/>
              <a:t>”. This is of course wrong and contradict what he wrote in the beginning of his paper </a:t>
            </a:r>
            <a:r>
              <a:rPr lang="en-US" i="1" dirty="0"/>
              <a:t>“The </a:t>
            </a:r>
            <a:r>
              <a:rPr lang="en-US" b="1" i="1" dirty="0">
                <a:solidFill>
                  <a:srgbClr val="FFFF00"/>
                </a:solidFill>
              </a:rPr>
              <a:t>Syrians</a:t>
            </a:r>
            <a:r>
              <a:rPr lang="en-US" i="1" dirty="0"/>
              <a:t> were called </a:t>
            </a:r>
            <a:r>
              <a:rPr lang="en-US" b="1" i="1" dirty="0" err="1">
                <a:solidFill>
                  <a:srgbClr val="FFFF00"/>
                </a:solidFill>
              </a:rPr>
              <a:t>Arameans</a:t>
            </a:r>
            <a:r>
              <a:rPr lang="en-US" i="1" dirty="0"/>
              <a:t>, after </a:t>
            </a:r>
            <a:r>
              <a:rPr lang="en-US" b="1" i="1" dirty="0">
                <a:solidFill>
                  <a:srgbClr val="FFFF00"/>
                </a:solidFill>
              </a:rPr>
              <a:t>Aram</a:t>
            </a:r>
            <a:r>
              <a:rPr lang="en-US" i="1" dirty="0"/>
              <a:t>, before the Christ</a:t>
            </a:r>
            <a:r>
              <a:rPr lang="en-US" dirty="0" smtClean="0"/>
              <a:t>”</a:t>
            </a:r>
          </a:p>
          <a:p>
            <a:endParaRPr lang="sv-SE" sz="2000" dirty="0" smtClean="0"/>
          </a:p>
          <a:p>
            <a:endParaRPr lang="sv-SE" sz="2000" dirty="0"/>
          </a:p>
          <a:p>
            <a:r>
              <a:rPr lang="sv-SE" sz="2200" dirty="0" smtClean="0"/>
              <a:t>(Henri Bedros Kifa ”</a:t>
            </a:r>
            <a:r>
              <a:rPr lang="en-US" sz="2200" b="1" dirty="0"/>
              <a:t> Why St </a:t>
            </a:r>
            <a:r>
              <a:rPr lang="en-US" sz="2200" b="1" dirty="0" err="1"/>
              <a:t>Ephrem</a:t>
            </a:r>
            <a:r>
              <a:rPr lang="en-US" sz="2200" b="1" dirty="0"/>
              <a:t> was called “The Syrian</a:t>
            </a:r>
            <a:r>
              <a:rPr lang="en-US" sz="2200" b="1" dirty="0" smtClean="0"/>
              <a:t>”? See also </a:t>
            </a:r>
            <a:r>
              <a:rPr lang="sv-SE" sz="2200" dirty="0"/>
              <a:t>DICTIONARY OF BISHOP MANNA, p </a:t>
            </a:r>
            <a:r>
              <a:rPr lang="sv-SE" sz="2200" dirty="0" smtClean="0"/>
              <a:t>17-QUATREMERE </a:t>
            </a:r>
            <a:r>
              <a:rPr lang="sv-SE" sz="2200" dirty="0"/>
              <a:t>, Memoire sur les Nabatéens PARIS </a:t>
            </a:r>
            <a:r>
              <a:rPr lang="sv-SE" sz="2200" dirty="0" smtClean="0"/>
              <a:t>1831.p 95Bishop </a:t>
            </a:r>
            <a:r>
              <a:rPr lang="sv-SE" sz="2200" dirty="0"/>
              <a:t>Ishak Saka, My </a:t>
            </a:r>
            <a:r>
              <a:rPr lang="sv-SE" sz="2200" dirty="0" smtClean="0"/>
              <a:t>Syrian </a:t>
            </a:r>
            <a:r>
              <a:rPr lang="sv-SE" sz="2200" dirty="0"/>
              <a:t>Church, Damascus 1985, p </a:t>
            </a:r>
            <a:r>
              <a:rPr lang="sv-SE" sz="2200" dirty="0" smtClean="0"/>
              <a:t>23</a:t>
            </a:r>
            <a:r>
              <a:rPr lang="en-US" sz="1800" dirty="0"/>
              <a:t/>
            </a:r>
            <a:br>
              <a:rPr lang="en-US" sz="1800" dirty="0"/>
            </a:b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040" y="1524000"/>
            <a:ext cx="3776096" cy="4572000"/>
          </a:xfrm>
        </p:spPr>
        <p:txBody>
          <a:bodyPr>
            <a:normAutofit fontScale="55000" lnSpcReduction="20000"/>
          </a:bodyPr>
          <a:lstStyle/>
          <a:p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1"/>
            <a:ext cx="3672408" cy="474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38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3600" b="1" dirty="0" smtClean="0">
                <a:latin typeface="Estrangelo Quenneshrin" pitchFamily="2" charset="-78"/>
                <a:cs typeface="Estrangelo Quenneshrin" pitchFamily="2" charset="-78"/>
              </a:rPr>
              <a:t>ܡܪܝ ܬܐܘܡܐ ܐܘܕܘ ܡܝܛܪܘܦܘܠܝܛܐ ܟܠܕܝܐ  ܕܐܘܪܡܝ</a:t>
            </a:r>
            <a:endParaRPr lang="en-US" sz="36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5" name="Picture 3" descr="C:\Users\Aramea\Desktop\Brussel -- 1 October 2010\Tuma Audo, p. 49.jpg"/>
          <p:cNvPicPr>
            <a:picLocks noChangeAspect="1" noChangeArrowheads="1"/>
          </p:cNvPicPr>
          <p:nvPr/>
        </p:nvPicPr>
        <p:blipFill>
          <a:blip r:embed="rId2" cstate="print"/>
          <a:srcRect l="1324" r="2026"/>
          <a:stretch>
            <a:fillRect/>
          </a:stretch>
        </p:blipFill>
        <p:spPr bwMode="auto">
          <a:xfrm>
            <a:off x="3357554" y="4000504"/>
            <a:ext cx="5256584" cy="1085850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 dirty="0" err="1" smtClean="0"/>
              <a:t>Chaldean</a:t>
            </a:r>
            <a:r>
              <a:rPr lang="sv-SE" sz="1800" dirty="0" smtClean="0"/>
              <a:t> </a:t>
            </a:r>
            <a:r>
              <a:rPr lang="sv-SE" sz="1800" dirty="0" err="1" smtClean="0"/>
              <a:t>Catholic</a:t>
            </a:r>
            <a:r>
              <a:rPr lang="sv-SE" sz="1800" dirty="0" smtClean="0"/>
              <a:t> Metropolitan of Urmia (Iran) Mar </a:t>
            </a:r>
            <a:r>
              <a:rPr lang="sv-SE" sz="1800" dirty="0" err="1" smtClean="0"/>
              <a:t>Touma</a:t>
            </a:r>
            <a:r>
              <a:rPr lang="sv-SE" sz="1800" dirty="0" smtClean="0"/>
              <a:t> </a:t>
            </a:r>
            <a:r>
              <a:rPr lang="sv-SE" sz="1800" dirty="0" err="1" smtClean="0"/>
              <a:t>Audo</a:t>
            </a:r>
            <a:r>
              <a:rPr lang="sv-SE" sz="1800" b="1" u="sng" dirty="0" smtClean="0"/>
              <a:t> </a:t>
            </a:r>
            <a:r>
              <a:rPr lang="sv-SE" sz="1800" dirty="0" smtClean="0"/>
              <a:t>(1853-1917). </a:t>
            </a:r>
          </a:p>
          <a:p>
            <a:pPr>
              <a:buNone/>
            </a:pPr>
            <a:r>
              <a:rPr lang="sv-SE" sz="1800" dirty="0" smtClean="0"/>
              <a:t>     His </a:t>
            </a:r>
            <a:r>
              <a:rPr lang="sv-SE" sz="1800" dirty="0" err="1" smtClean="0"/>
              <a:t>dictionary</a:t>
            </a:r>
            <a:r>
              <a:rPr lang="sv-SE" sz="1800" dirty="0" smtClean="0"/>
              <a:t> ”</a:t>
            </a:r>
            <a:r>
              <a:rPr lang="sv-SE" sz="1800" i="1" dirty="0" err="1" smtClean="0"/>
              <a:t>Simta</a:t>
            </a:r>
            <a:r>
              <a:rPr lang="sv-SE" sz="1800" i="1" dirty="0" smtClean="0"/>
              <a:t> </a:t>
            </a:r>
            <a:r>
              <a:rPr lang="sv-SE" sz="1800" i="1" dirty="0" err="1" smtClean="0"/>
              <a:t>D-Lishana</a:t>
            </a:r>
            <a:r>
              <a:rPr lang="sv-SE" sz="1800" i="1" dirty="0" smtClean="0"/>
              <a:t> </a:t>
            </a:r>
            <a:r>
              <a:rPr lang="sv-SE" sz="1800" i="1" dirty="0" err="1" smtClean="0"/>
              <a:t>Suryaya</a:t>
            </a:r>
            <a:r>
              <a:rPr lang="sv-SE" sz="1800" dirty="0" smtClean="0"/>
              <a:t>” </a:t>
            </a:r>
            <a:r>
              <a:rPr lang="en-US" sz="1800" dirty="0" smtClean="0"/>
              <a:t>(1897) (Treasure of the Syriac Language by Thomas Audo Metropolitan of Urmia, Part I-II., ND Verlag Bar Hebräus, Losser-Holland 1985, preface p. 49;  </a:t>
            </a:r>
            <a:r>
              <a:rPr lang="en-US" sz="1800" dirty="0" smtClean="0">
                <a:solidFill>
                  <a:srgbClr val="FFFF00"/>
                </a:solidFill>
              </a:rPr>
              <a:t>can be found on the same page regardless of edition ,1897 Mosul, 1978 Chicago, 1979 Stockholm  etc</a:t>
            </a:r>
            <a:r>
              <a:rPr lang="en-US" sz="1800" dirty="0" smtClean="0"/>
              <a:t>) </a:t>
            </a:r>
            <a:r>
              <a:rPr lang="sv-SE" sz="1800" dirty="0" smtClean="0"/>
              <a:t>:</a:t>
            </a:r>
            <a:endParaRPr lang="en-US" sz="1800" dirty="0"/>
          </a:p>
        </p:txBody>
      </p:sp>
      <p:pic>
        <p:nvPicPr>
          <p:cNvPr id="8" name="Picture 2" descr="C:\Users\Aramea\Desktop\Brussel -- 1 October 2010\Tuma Audo (1855-1918), Treasure of The Syriac Langu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051040"/>
            <a:ext cx="2273476" cy="29497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6600" b="1" dirty="0" smtClean="0">
                <a:latin typeface="Estrangelo Quenneshrin" pitchFamily="2" charset="-78"/>
                <a:cs typeface="Estrangelo Quenneshrin" pitchFamily="2" charset="-78"/>
              </a:rPr>
              <a:t>ܡܪܝ ܐܣܪܐܝܠ ܐܘܕܘ</a:t>
            </a:r>
            <a:endParaRPr lang="en-US" sz="6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330824" cy="4785320"/>
          </a:xfrm>
        </p:spPr>
        <p:txBody>
          <a:bodyPr>
            <a:normAutofit fontScale="70000" lnSpcReduction="20000"/>
          </a:bodyPr>
          <a:lstStyle/>
          <a:p>
            <a:r>
              <a:rPr lang="sv-SE" sz="2400" dirty="0" smtClean="0"/>
              <a:t>Mar Israel </a:t>
            </a:r>
            <a:r>
              <a:rPr lang="sv-SE" sz="2400" dirty="0" err="1" smtClean="0"/>
              <a:t>Audo</a:t>
            </a:r>
            <a:r>
              <a:rPr lang="sv-SE" sz="2400" dirty="0" smtClean="0"/>
              <a:t> (</a:t>
            </a:r>
            <a:r>
              <a:rPr lang="en-US" sz="2000" dirty="0" smtClean="0"/>
              <a:t>1859-1947) </a:t>
            </a:r>
            <a:r>
              <a:rPr lang="sv-SE" sz="2400" dirty="0" err="1" smtClean="0"/>
              <a:t>Chaldean</a:t>
            </a:r>
            <a:r>
              <a:rPr lang="sv-SE" sz="2400" dirty="0" smtClean="0"/>
              <a:t> </a:t>
            </a:r>
            <a:r>
              <a:rPr lang="sv-SE" sz="2400" dirty="0" err="1" smtClean="0"/>
              <a:t>Catholic</a:t>
            </a:r>
            <a:r>
              <a:rPr lang="sv-SE" sz="2400" dirty="0" smtClean="0"/>
              <a:t> </a:t>
            </a:r>
            <a:r>
              <a:rPr lang="sv-SE" sz="2400" dirty="0" err="1" smtClean="0"/>
              <a:t>bishop</a:t>
            </a:r>
            <a:r>
              <a:rPr lang="sv-SE" sz="2400" dirty="0" smtClean="0"/>
              <a:t> of Mardin the </a:t>
            </a:r>
            <a:r>
              <a:rPr lang="sv-SE" sz="2400" dirty="0" err="1" smtClean="0"/>
              <a:t>brother</a:t>
            </a:r>
            <a:r>
              <a:rPr lang="sv-SE" sz="2400" dirty="0" smtClean="0"/>
              <a:t> of Mar </a:t>
            </a:r>
            <a:r>
              <a:rPr lang="sv-SE" sz="2400" dirty="0" err="1" smtClean="0"/>
              <a:t>Touma</a:t>
            </a:r>
            <a:r>
              <a:rPr lang="sv-SE" sz="2400" dirty="0" smtClean="0"/>
              <a:t> </a:t>
            </a:r>
            <a:r>
              <a:rPr lang="sv-SE" sz="2400" dirty="0" err="1" smtClean="0"/>
              <a:t>Audo</a:t>
            </a:r>
            <a:r>
              <a:rPr lang="sv-SE" sz="2400" dirty="0" smtClean="0"/>
              <a:t>, </a:t>
            </a:r>
            <a:r>
              <a:rPr lang="sv-SE" sz="2400" dirty="0" err="1" smtClean="0"/>
              <a:t>wrote</a:t>
            </a:r>
            <a:r>
              <a:rPr lang="sv-SE" sz="2400" dirty="0" smtClean="0"/>
              <a:t> a </a:t>
            </a:r>
            <a:r>
              <a:rPr lang="sv-SE" sz="2400" dirty="0" err="1" smtClean="0"/>
              <a:t>book</a:t>
            </a:r>
            <a:r>
              <a:rPr lang="sv-SE" sz="2400" dirty="0" smtClean="0"/>
              <a:t> </a:t>
            </a:r>
            <a:r>
              <a:rPr lang="sv-SE" sz="2400" dirty="0" err="1" smtClean="0"/>
              <a:t>about</a:t>
            </a:r>
            <a:r>
              <a:rPr lang="sv-SE" sz="2400" dirty="0" smtClean="0"/>
              <a:t> </a:t>
            </a:r>
            <a:r>
              <a:rPr lang="sv-SE" sz="2400" dirty="0" err="1" smtClean="0"/>
              <a:t>Seyfo</a:t>
            </a:r>
            <a:r>
              <a:rPr lang="sv-SE" sz="2400" dirty="0" smtClean="0"/>
              <a:t> in </a:t>
            </a:r>
            <a:r>
              <a:rPr lang="sv-SE" sz="2400" dirty="0" err="1" smtClean="0"/>
              <a:t>Aramaic</a:t>
            </a:r>
            <a:r>
              <a:rPr lang="sv-SE" sz="2400" dirty="0" smtClean="0"/>
              <a:t> (</a:t>
            </a:r>
            <a:r>
              <a:rPr lang="sv-SE" sz="2400" dirty="0" err="1" smtClean="0"/>
              <a:t>Syriac</a:t>
            </a:r>
            <a:r>
              <a:rPr lang="sv-SE" sz="2400" dirty="0" smtClean="0"/>
              <a:t>). The </a:t>
            </a:r>
            <a:r>
              <a:rPr lang="sv-SE" sz="2400" dirty="0" err="1" smtClean="0"/>
              <a:t>title</a:t>
            </a:r>
            <a:r>
              <a:rPr lang="sv-SE" sz="2400" dirty="0" smtClean="0"/>
              <a:t> is:</a:t>
            </a:r>
          </a:p>
          <a:p>
            <a:endParaRPr lang="sv-SE" sz="2400" dirty="0" smtClean="0"/>
          </a:p>
          <a:p>
            <a:r>
              <a:rPr lang="en-US" sz="2400" i="1" dirty="0" smtClean="0"/>
              <a:t>"The Book on the persecutions of the </a:t>
            </a:r>
            <a:r>
              <a:rPr lang="en-US" sz="2400" i="1" dirty="0" err="1" smtClean="0"/>
              <a:t>christian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Armeniens</a:t>
            </a:r>
            <a:r>
              <a:rPr lang="en-US" sz="2400" i="1" dirty="0" smtClean="0"/>
              <a:t> and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400" i="1" dirty="0" smtClean="0"/>
              <a:t> of </a:t>
            </a:r>
            <a:r>
              <a:rPr lang="en-US" sz="2400" i="1" dirty="0" err="1" smtClean="0"/>
              <a:t>Mardin</a:t>
            </a:r>
            <a:r>
              <a:rPr lang="en-US" sz="2400" i="1" dirty="0" smtClean="0"/>
              <a:t>, Diyarbakir, </a:t>
            </a:r>
            <a:r>
              <a:rPr lang="en-US" sz="2400" i="1" dirty="0" err="1" smtClean="0"/>
              <a:t>Séert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Djézireh</a:t>
            </a:r>
            <a:r>
              <a:rPr lang="en-US" sz="2400" i="1" dirty="0" smtClean="0"/>
              <a:t>-</a:t>
            </a:r>
            <a:r>
              <a:rPr lang="en-US" sz="2400" i="1" dirty="0" err="1" smtClean="0"/>
              <a:t>Ibn</a:t>
            </a:r>
            <a:r>
              <a:rPr lang="en-US" sz="2400" i="1" dirty="0" smtClean="0"/>
              <a:t>-Omar and </a:t>
            </a:r>
            <a:r>
              <a:rPr lang="en-US" sz="2400" i="1" dirty="0" err="1" smtClean="0"/>
              <a:t>Nisibis</a:t>
            </a:r>
            <a:r>
              <a:rPr lang="en-US" sz="2400" i="1" dirty="0" smtClean="0"/>
              <a:t> which took place in the year 1915"</a:t>
            </a:r>
            <a:r>
              <a:rPr lang="en-US" sz="2400" dirty="0" smtClean="0"/>
              <a:t>. </a:t>
            </a:r>
          </a:p>
          <a:p>
            <a:endParaRPr lang="en-US" sz="2000" i="1" dirty="0" smtClean="0"/>
          </a:p>
          <a:p>
            <a:pPr>
              <a:buNone/>
            </a:pPr>
            <a:r>
              <a:rPr lang="en-US" sz="2000" i="1" dirty="0" smtClean="0"/>
              <a:t>    "</a:t>
            </a:r>
            <a:r>
              <a:rPr lang="en-US" sz="2400" i="1" dirty="0" smtClean="0"/>
              <a:t>About the persecution of the (</a:t>
            </a:r>
            <a:r>
              <a:rPr lang="en-US" sz="2400" i="1" dirty="0" err="1" smtClean="0"/>
              <a:t>Kaldaye</a:t>
            </a:r>
            <a:r>
              <a:rPr lang="en-US" sz="2400" i="1" dirty="0" smtClean="0"/>
              <a:t>) Chaldean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Aramaye</a:t>
            </a:r>
            <a:r>
              <a:rPr lang="en-US" sz="2400" i="1" dirty="0" smtClean="0"/>
              <a:t>, that is to say the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Suryaye</a:t>
            </a:r>
            <a:r>
              <a:rPr lang="en-US" sz="2000" i="1" dirty="0" smtClean="0"/>
              <a:t>"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1800" dirty="0" smtClean="0"/>
              <a:t>(He uses in general mostly </a:t>
            </a:r>
            <a:r>
              <a:rPr lang="en-US" sz="1800" dirty="0" err="1" smtClean="0"/>
              <a:t>Aramaye</a:t>
            </a:r>
            <a:r>
              <a:rPr lang="en-US" sz="1800" dirty="0" smtClean="0"/>
              <a:t>/</a:t>
            </a:r>
            <a:r>
              <a:rPr lang="en-US" sz="1800" dirty="0" err="1" smtClean="0"/>
              <a:t>Arameans</a:t>
            </a:r>
            <a:r>
              <a:rPr lang="en-US" sz="1800" dirty="0" smtClean="0"/>
              <a:t> in the entire book)</a:t>
            </a:r>
          </a:p>
          <a:p>
            <a:r>
              <a:rPr lang="en-US" sz="1800" dirty="0" smtClean="0"/>
              <a:t>(History of the persecution of the Christians of </a:t>
            </a:r>
            <a:r>
              <a:rPr lang="en-US" sz="1800" dirty="0" err="1" smtClean="0"/>
              <a:t>Mardin</a:t>
            </a:r>
            <a:r>
              <a:rPr lang="en-US" sz="1800" dirty="0" smtClean="0"/>
              <a:t>, Amid, </a:t>
            </a:r>
            <a:r>
              <a:rPr lang="en-US" sz="1800" dirty="0" err="1" smtClean="0"/>
              <a:t>Seert</a:t>
            </a:r>
            <a:r>
              <a:rPr lang="en-US" sz="1800" dirty="0" smtClean="0"/>
              <a:t>, </a:t>
            </a:r>
            <a:r>
              <a:rPr lang="en-US" sz="1800" dirty="0" err="1" smtClean="0"/>
              <a:t>Gozarto</a:t>
            </a:r>
            <a:r>
              <a:rPr lang="en-US" sz="1800" dirty="0" smtClean="0"/>
              <a:t>, and Nisibis which took place in 1915, published in Sweden, 2005 )</a:t>
            </a:r>
          </a:p>
          <a:p>
            <a:r>
              <a:rPr lang="sv-SE" sz="1800" dirty="0" smtClean="0"/>
              <a:t>(ibid. p. 19)</a:t>
            </a:r>
            <a:endParaRPr lang="en-US" sz="1800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466" y="1556792"/>
            <a:ext cx="3468140" cy="424847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sz="2400" dirty="0" smtClean="0"/>
              <a:t>Syrian </a:t>
            </a:r>
            <a:r>
              <a:rPr lang="sv-SE" sz="2400" dirty="0" err="1" smtClean="0"/>
              <a:t>Orthodox</a:t>
            </a:r>
            <a:r>
              <a:rPr lang="sv-SE" sz="2400" dirty="0" smtClean="0"/>
              <a:t> </a:t>
            </a:r>
            <a:r>
              <a:rPr lang="sv-SE" sz="2400" dirty="0" err="1" smtClean="0"/>
              <a:t>patriarch</a:t>
            </a:r>
            <a:r>
              <a:rPr lang="sv-SE" sz="2400" dirty="0" smtClean="0"/>
              <a:t> Mor Ignatius </a:t>
            </a:r>
            <a:r>
              <a:rPr lang="sv-SE" sz="2400" dirty="0" err="1" smtClean="0"/>
              <a:t>Afrem</a:t>
            </a:r>
            <a:r>
              <a:rPr lang="sv-SE" sz="2400" dirty="0" smtClean="0"/>
              <a:t> I </a:t>
            </a:r>
            <a:r>
              <a:rPr lang="sv-SE" sz="2400" dirty="0" err="1" smtClean="0"/>
              <a:t>Barsoum</a:t>
            </a:r>
            <a:r>
              <a:rPr lang="sv-SE" sz="2400" dirty="0" smtClean="0"/>
              <a:t>  (1887-1957) </a:t>
            </a:r>
            <a:r>
              <a:rPr lang="sv-SE" sz="2400" dirty="0" err="1" smtClean="0"/>
              <a:t>wrote</a:t>
            </a:r>
            <a:r>
              <a:rPr lang="sv-SE" sz="2400" dirty="0" smtClean="0"/>
              <a:t> a poem </a:t>
            </a:r>
            <a:r>
              <a:rPr lang="sv-SE" sz="2400" dirty="0" err="1" smtClean="0"/>
              <a:t>about</a:t>
            </a:r>
            <a:r>
              <a:rPr lang="sv-SE" sz="2400" dirty="0" smtClean="0"/>
              <a:t> ”Beth </a:t>
            </a:r>
            <a:r>
              <a:rPr lang="sv-SE" sz="2400" dirty="0" err="1" smtClean="0"/>
              <a:t>Nahrin</a:t>
            </a:r>
            <a:r>
              <a:rPr lang="sv-SE" sz="2400" dirty="0" smtClean="0"/>
              <a:t>”.</a:t>
            </a:r>
          </a:p>
          <a:p>
            <a:endParaRPr lang="sv-SE" sz="2400" dirty="0" smtClean="0"/>
          </a:p>
          <a:p>
            <a:endParaRPr lang="sv-SE" sz="2400" dirty="0" smtClean="0"/>
          </a:p>
          <a:p>
            <a:endParaRPr lang="sv-SE" sz="2400" dirty="0" smtClean="0"/>
          </a:p>
          <a:p>
            <a:pPr rtl="1"/>
            <a:endParaRPr lang="sv-SE" sz="24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sz="2400" dirty="0" smtClean="0"/>
          </a:p>
          <a:p>
            <a:pPr algn="r" rtl="1"/>
            <a:endParaRPr lang="sv-SE" sz="2400" dirty="0" smtClean="0"/>
          </a:p>
          <a:p>
            <a:pPr algn="l"/>
            <a:endParaRPr lang="sv-SE" sz="2400" dirty="0" smtClean="0"/>
          </a:p>
          <a:p>
            <a:r>
              <a:rPr lang="en-US" sz="1900" dirty="0" smtClean="0"/>
              <a:t>(About Beth </a:t>
            </a:r>
            <a:r>
              <a:rPr lang="en-US" sz="1900" dirty="0" err="1" smtClean="0"/>
              <a:t>Nahrin</a:t>
            </a:r>
            <a:r>
              <a:rPr lang="en-US" sz="1900" dirty="0" smtClean="0"/>
              <a:t> (Mesopotamia) written in Homs (Syria) on the 20th of May 1943 published in  “</a:t>
            </a:r>
            <a:r>
              <a:rPr lang="en-US" sz="1900" i="1" dirty="0" err="1" smtClean="0"/>
              <a:t>Sefro</a:t>
            </a:r>
            <a:r>
              <a:rPr lang="en-US" sz="1900" i="1" dirty="0" smtClean="0"/>
              <a:t> </a:t>
            </a:r>
            <a:r>
              <a:rPr lang="en-US" sz="1900" i="1" dirty="0" err="1" smtClean="0"/>
              <a:t>Suryoyo</a:t>
            </a:r>
            <a:r>
              <a:rPr lang="en-US" sz="1900" dirty="0" smtClean="0"/>
              <a:t>” [The </a:t>
            </a:r>
            <a:r>
              <a:rPr lang="en-US" sz="1900" dirty="0" err="1" smtClean="0"/>
              <a:t>Syriac</a:t>
            </a:r>
            <a:r>
              <a:rPr lang="en-US" sz="1900" dirty="0" smtClean="0"/>
              <a:t> Writing] in Aleppo (Syria) in 1947)</a:t>
            </a:r>
            <a:endParaRPr lang="en-US" sz="19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000" b="1" dirty="0" smtClean="0">
                <a:latin typeface="Estrangelo Quenneshrin" pitchFamily="2" charset="-78"/>
                <a:cs typeface="Estrangelo Quenneshrin" pitchFamily="2" charset="-78"/>
              </a:rPr>
              <a:t>ܡܪܝ ܐܓܢܛܐܝܘܣ ܐܦܪܝܡ ܩܕܡܝܐ ܒܝܬ ܒܪܨܘܡ</a:t>
            </a:r>
            <a:endParaRPr lang="en-US" sz="40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8" name="Picture 7" descr="Beth nahrin Afrem barsoum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2357430"/>
            <a:ext cx="6591300" cy="2686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000" b="1" dirty="0" smtClean="0">
                <a:latin typeface="Estrangelo Quenneshrin" pitchFamily="2" charset="-78"/>
                <a:cs typeface="Estrangelo Quenneshrin" pitchFamily="2" charset="-78"/>
              </a:rPr>
              <a:t>ܡܪܝ ܐܓܢܛܐܝܘܣ ܐܦܪܝܡ ܩܕܡܝܐ ܒܝܬ ܒܪܨܘܡ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 smtClean="0"/>
              <a:t>"Beth </a:t>
            </a:r>
            <a:r>
              <a:rPr lang="en-US" i="1" dirty="0" err="1" smtClean="0"/>
              <a:t>Nahrin</a:t>
            </a:r>
            <a:r>
              <a:rPr lang="en-US" i="1" dirty="0" smtClean="0"/>
              <a:t>,  Beth (land of) Abraham, the land of Noah, Shem and </a:t>
            </a:r>
            <a:r>
              <a:rPr lang="en-US" b="1" i="1" dirty="0" smtClean="0">
                <a:solidFill>
                  <a:srgbClr val="FFFF00"/>
                </a:solidFill>
              </a:rPr>
              <a:t>Aram</a:t>
            </a:r>
            <a:r>
              <a:rPr lang="en-US" i="1" dirty="0" smtClean="0"/>
              <a:t>"</a:t>
            </a:r>
          </a:p>
          <a:p>
            <a:endParaRPr lang="en-US" i="1" dirty="0" smtClean="0"/>
          </a:p>
          <a:p>
            <a:r>
              <a:rPr lang="en-US" i="1" dirty="0" smtClean="0"/>
              <a:t>"</a:t>
            </a:r>
            <a:r>
              <a:rPr lang="en-US" b="1" i="1" dirty="0" smtClean="0">
                <a:solidFill>
                  <a:srgbClr val="FFFF00"/>
                </a:solidFill>
              </a:rPr>
              <a:t>Beth Nahrin of the Arameans</a:t>
            </a:r>
            <a:r>
              <a:rPr lang="en-US" i="1" dirty="0" smtClean="0"/>
              <a:t>, the beloved place of the </a:t>
            </a:r>
            <a:r>
              <a:rPr lang="en-US" b="1" i="1" dirty="0" smtClean="0">
                <a:solidFill>
                  <a:srgbClr val="FFFF00"/>
                </a:solidFill>
              </a:rPr>
              <a:t>Syriacs</a:t>
            </a:r>
            <a:r>
              <a:rPr lang="en-US" i="1" dirty="0" smtClean="0"/>
              <a:t>“</a:t>
            </a:r>
          </a:p>
          <a:p>
            <a:endParaRPr lang="sv-SE" i="1" dirty="0" smtClean="0"/>
          </a:p>
          <a:p>
            <a:pPr>
              <a:buNone/>
            </a:pPr>
            <a:endParaRPr lang="sv-SE" i="1" dirty="0" smtClean="0"/>
          </a:p>
          <a:p>
            <a:r>
              <a:rPr lang="en-US" sz="2000" dirty="0" smtClean="0"/>
              <a:t>(About Beth </a:t>
            </a:r>
            <a:r>
              <a:rPr lang="en-US" sz="2000" dirty="0" err="1" smtClean="0"/>
              <a:t>Nahrin</a:t>
            </a:r>
            <a:r>
              <a:rPr lang="en-US" sz="2000" dirty="0" smtClean="0"/>
              <a:t> (Mesopotamia) written in Homs (Syria) on the 20th of May 1943 published in  “</a:t>
            </a:r>
            <a:r>
              <a:rPr lang="en-US" sz="2000" i="1" dirty="0" err="1" smtClean="0"/>
              <a:t>Sefro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Suryoyo</a:t>
            </a:r>
            <a:r>
              <a:rPr lang="en-US" sz="2000" dirty="0" smtClean="0"/>
              <a:t>” [The </a:t>
            </a:r>
            <a:r>
              <a:rPr lang="en-US" sz="2000" dirty="0" err="1" smtClean="0"/>
              <a:t>Syriac</a:t>
            </a:r>
            <a:r>
              <a:rPr lang="en-US" sz="2000" dirty="0" smtClean="0"/>
              <a:t> Writing] in Aleppo (Syria) in 1947, p. 43 and 44)</a:t>
            </a:r>
          </a:p>
          <a:p>
            <a:endParaRPr lang="sv-SE" i="1" dirty="0" smtClean="0"/>
          </a:p>
          <a:p>
            <a:endParaRPr lang="en-US" dirty="0"/>
          </a:p>
        </p:txBody>
      </p:sp>
      <p:pic>
        <p:nvPicPr>
          <p:cNvPr id="3074" name="Picture 2" descr="https://upload.wikimedia.org/wikipedia/commons/f/fa/Ignatius_Afram_I_Barso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3939238" cy="516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yr-SY" sz="4000" b="1" dirty="0">
                <a:latin typeface="Estrangelo Quenneshrin" pitchFamily="2" charset="-78"/>
                <a:cs typeface="Estrangelo Quenneshrin" pitchFamily="2" charset="-78"/>
              </a:rPr>
              <a:t>ܡܪܝ ܐܓܢܛܐܝܘܣ ܐܦܪܝܡ ܩܕܡܝܐ ܒܝܬ ܒܪܨܘܡ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340768"/>
            <a:ext cx="8352928" cy="506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11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ܕܢܫܬܡܗܘܢ ܫܒܪܶܐ ܥܡܝܕܶܐ ܒܫܡܗܶܐ ܕܩܕܝܫܶܐ ܘܕܣܗܕܶܐ: ܐܟ ܡܫܠܡܢܘܬܐ ܥܬܝܩܬܐ ܕܐܒܗܝܢ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ܐܳܪܳܡܳܝܶܐ ܣܘܪ̈ܝܝܶܐ 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ܬܪ̈ܝܨܝ ܫܘܒܚܐ: ܐܦ ܒܫܡܗܶܐ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ܣܘܪ̈ܝܝܶܐ 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ܐܟ ܐܒܗܝܗܘܢ܆ ܣܓܝ ܘܠܝܐ ܗܝ ܘܡܩܠܣܐ. ܘܠܘ ܒܫܡܗܶܐ ܕܢܘܟܪ</a:t>
            </a:r>
            <a:r>
              <a:rPr lang="syr-SY" sz="3200" dirty="0" smtClean="0">
                <a:latin typeface="Serto Urhoy" pitchFamily="2" charset="-78"/>
                <a:cs typeface="Serto Urhoy" pitchFamily="2" charset="-78"/>
              </a:rPr>
              <a:t>ܝܶܝܢ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ܠܕܪܬܢ ܟܗܢܝܳܬܳܐ ܘܠܡܫܠܡܢܘܬܐ ܕܓܢܣܢ ܩܪܝܚܐ ܘܢܨܝܚܐ.</a:t>
            </a:r>
          </a:p>
          <a:p>
            <a:pPr>
              <a:buNone/>
            </a:pPr>
            <a:r>
              <a:rPr lang="en-US" sz="2400" i="1" dirty="0" smtClean="0"/>
              <a:t>   "The </a:t>
            </a:r>
            <a:r>
              <a:rPr lang="en-US" sz="2400" i="1" dirty="0" err="1" smtClean="0"/>
              <a:t>baptizands</a:t>
            </a:r>
            <a:r>
              <a:rPr lang="en-US" sz="2400" i="1" dirty="0" smtClean="0"/>
              <a:t> should be baptized in the names of the Saints and Martyrs according to the tradition of our venerably </a:t>
            </a:r>
            <a:r>
              <a:rPr lang="en-US" sz="2400" i="1" dirty="0" err="1" smtClean="0"/>
              <a:t>aramean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syria</a:t>
            </a:r>
            <a:r>
              <a:rPr lang="sv-SE" sz="2400" i="1" dirty="0" smtClean="0"/>
              <a:t>n</a:t>
            </a:r>
            <a:r>
              <a:rPr lang="en-US" sz="2400" i="1" dirty="0" smtClean="0"/>
              <a:t>-orthodox church fathers….“</a:t>
            </a:r>
          </a:p>
          <a:p>
            <a:pPr algn="l"/>
            <a:endParaRPr lang="en-US" sz="2400" i="1" dirty="0" smtClean="0"/>
          </a:p>
          <a:p>
            <a:r>
              <a:rPr lang="en-US" sz="1900" dirty="0" smtClean="0"/>
              <a:t>(Patriarch </a:t>
            </a:r>
            <a:r>
              <a:rPr lang="en-US" sz="1900" dirty="0" err="1" smtClean="0"/>
              <a:t>Aphrem</a:t>
            </a:r>
            <a:r>
              <a:rPr lang="en-US" sz="1900" dirty="0" smtClean="0"/>
              <a:t> </a:t>
            </a:r>
            <a:r>
              <a:rPr lang="en-US" sz="1900" dirty="0" err="1" smtClean="0"/>
              <a:t>Barsaum</a:t>
            </a:r>
            <a:r>
              <a:rPr lang="en-US" sz="1900" dirty="0" smtClean="0"/>
              <a:t>: </a:t>
            </a:r>
            <a:r>
              <a:rPr lang="en-US" sz="1900" i="1" dirty="0" smtClean="0"/>
              <a:t>The Sacrament of Holy </a:t>
            </a:r>
            <a:r>
              <a:rPr lang="en-US" sz="1900" i="1" dirty="0" err="1" smtClean="0"/>
              <a:t>Bastism</a:t>
            </a:r>
            <a:r>
              <a:rPr lang="en-US" sz="1900" i="1" dirty="0" smtClean="0"/>
              <a:t> and Matrimony. According to the Ancient Rite of the Syrian Orthodox Church of Antioch</a:t>
            </a:r>
            <a:r>
              <a:rPr lang="en-US" sz="1900" dirty="0" smtClean="0"/>
              <a:t>, </a:t>
            </a:r>
            <a:r>
              <a:rPr lang="en-US" sz="1900" dirty="0" err="1" smtClean="0"/>
              <a:t>Losser</a:t>
            </a:r>
            <a:r>
              <a:rPr lang="en-US" sz="1900" dirty="0" smtClean="0"/>
              <a:t>-Holland, second edition, 1989, p. 10)</a:t>
            </a:r>
            <a:endParaRPr lang="en-US" sz="1900" i="1" dirty="0" smtClean="0"/>
          </a:p>
          <a:p>
            <a:pPr algn="l"/>
            <a:endParaRPr lang="syr-SY" sz="24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sz="3200" dirty="0">
              <a:latin typeface="Serto Urhoy" pitchFamily="2" charset="-78"/>
              <a:cs typeface="Serto Urhoy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syr-SY" sz="4000" b="1" dirty="0" smtClean="0">
                <a:latin typeface="Estrangelo Quenneshrin" pitchFamily="2" charset="-78"/>
                <a:cs typeface="Estrangelo Quenneshrin" pitchFamily="2" charset="-78"/>
              </a:rPr>
              <a:t>ܡܪܝ ܐܓܢܛܐܝܘܣ ܐܦܪܝܡ ܩܕܡܝܐ ܒܝܬ ܒܪܨܘܡ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400" b="1" dirty="0" smtClean="0">
                <a:latin typeface="Estrangelo Quenneshrin" pitchFamily="2" charset="-78"/>
                <a:cs typeface="Estrangelo Quenneshrin" pitchFamily="2" charset="-78"/>
              </a:rPr>
              <a:t>ܡܪܝ ܐܓܢܐܛܝܘܣ ܐܦܪܝܡ ܩܕܡܝܐ ܒܪܨܘܡ</a:t>
            </a:r>
            <a:endParaRPr lang="sv-SE" sz="44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3531691" cy="488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12776"/>
            <a:ext cx="3672407" cy="4818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73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400" b="1" dirty="0">
                <a:latin typeface="Estrangelo Quenneshrin" pitchFamily="2" charset="-78"/>
                <a:cs typeface="Estrangelo Quenneshrin" pitchFamily="2" charset="-78"/>
              </a:rPr>
              <a:t>ܡܪܝ ܐܓܢܐܛܝܘܣ ܐܦܪܝܡ ܩܕܡܝܐ ܒܪܨܘܡ</a:t>
            </a:r>
            <a:endParaRPr lang="sv-SE" sz="4400" dirty="0"/>
          </a:p>
        </p:txBody>
      </p:sp>
      <p:pic>
        <p:nvPicPr>
          <p:cNvPr id="1026" name="Picture 2" descr="C:\Users\Gabi\Pictures\Mina skanningar\2015-08 (aug)\skann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9"/>
            <a:ext cx="7992888" cy="501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400" b="1" dirty="0">
                <a:latin typeface="Estrangelo Quenneshrin" pitchFamily="2" charset="-78"/>
                <a:cs typeface="Estrangelo Quenneshrin" pitchFamily="2" charset="-78"/>
              </a:rPr>
              <a:t>ܡܪܝ ܐܓܢܐܛܝܘܣ ܐܦܪܝܡ ܩܕܡܝܐ ܒܪܨܘܡ</a:t>
            </a:r>
            <a:endParaRPr lang="sv-SE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5"/>
            <a:ext cx="3816424" cy="488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suryo_000\Desktop\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2775"/>
            <a:ext cx="4608511" cy="491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2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400" b="1" dirty="0">
                <a:latin typeface="Estrangelo Quenneshrin" pitchFamily="2" charset="-78"/>
                <a:cs typeface="Estrangelo Quenneshrin" pitchFamily="2" charset="-78"/>
              </a:rPr>
              <a:t>ܡܪܝ ܐܓܢܐܛܝܘܣ ܐܦܪܝܡ ܩܕܡܝܐ ܒܪܨܘܡ</a:t>
            </a:r>
            <a:endParaRPr lang="sv-SE" sz="4400" dirty="0"/>
          </a:p>
        </p:txBody>
      </p:sp>
      <p:pic>
        <p:nvPicPr>
          <p:cNvPr id="6146" name="Picture 2" descr="C:\Users\suryo_000\Desktop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407828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aramaic-dem.org/English/History/The%20Syrian%20Cmmunty/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839" y="1412776"/>
            <a:ext cx="420263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07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ܩܫܝܫܐ ܣܘܪܝܝܐ ܩܬܘܠܝܩܝܐ  ܐܝܣܚܩ ܒܪ ܐܪܡܠܬܐ </a:t>
            </a:r>
            <a:endParaRPr lang="en-US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618856" cy="4569296"/>
          </a:xfrm>
        </p:spPr>
        <p:txBody>
          <a:bodyPr>
            <a:normAutofit fontScale="85000" lnSpcReduction="20000"/>
          </a:bodyPr>
          <a:lstStyle/>
          <a:p>
            <a:r>
              <a:rPr lang="sv-SE" sz="2400" dirty="0" smtClean="0"/>
              <a:t>Syrian </a:t>
            </a:r>
            <a:r>
              <a:rPr lang="sv-SE" sz="2400" dirty="0" err="1" smtClean="0"/>
              <a:t>Catholic</a:t>
            </a:r>
            <a:r>
              <a:rPr lang="sv-SE" sz="2400" dirty="0" smtClean="0"/>
              <a:t> </a:t>
            </a:r>
            <a:r>
              <a:rPr lang="sv-SE" sz="2400" dirty="0" err="1" smtClean="0"/>
              <a:t>priest</a:t>
            </a:r>
            <a:r>
              <a:rPr lang="sv-SE" sz="2400" dirty="0" smtClean="0"/>
              <a:t> </a:t>
            </a:r>
            <a:r>
              <a:rPr lang="sv-SE" sz="2400" dirty="0" err="1" smtClean="0"/>
              <a:t>Ishak</a:t>
            </a:r>
            <a:r>
              <a:rPr lang="sv-SE" sz="2400" dirty="0" smtClean="0"/>
              <a:t> Bar </a:t>
            </a:r>
            <a:r>
              <a:rPr lang="sv-SE" sz="2400" dirty="0" err="1" smtClean="0"/>
              <a:t>Armalto</a:t>
            </a:r>
            <a:r>
              <a:rPr lang="sv-SE" sz="2400" dirty="0" smtClean="0"/>
              <a:t> (</a:t>
            </a:r>
            <a:r>
              <a:rPr lang="sv-SE" sz="2400" dirty="0" err="1" smtClean="0"/>
              <a:t>Ishaq</a:t>
            </a:r>
            <a:r>
              <a:rPr lang="sv-SE" sz="2400" dirty="0" smtClean="0"/>
              <a:t> </a:t>
            </a:r>
            <a:r>
              <a:rPr lang="sv-SE" sz="2400" dirty="0" err="1" smtClean="0"/>
              <a:t>Armale</a:t>
            </a:r>
            <a:r>
              <a:rPr lang="sv-SE" sz="2400" dirty="0" smtClean="0"/>
              <a:t>)(</a:t>
            </a:r>
            <a:r>
              <a:rPr lang="en-US" sz="2400" dirty="0" smtClean="0"/>
              <a:t>1879-1954):</a:t>
            </a:r>
          </a:p>
          <a:p>
            <a:pPr algn="r" rtl="1">
              <a:buNone/>
            </a:pPr>
            <a:endParaRPr lang="syr-SY" sz="24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ܡܐܠܘܢ ܕܝܢ ܠܘܬ ܒܢܰܝܳܐ ܣܘܪܝܝܶܐ ܗܳܢܘܢ ܕܒܪܚܡܬ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ܐܳܪܳܡܳܝܽܘܬܐ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ܨܒܺܝܥܺܝܢ ܘܰܪܬܺܝܚܺܝܢ... ܢܺܐܬܶܐ ܠܢ ܕܫܥܬܐ ܕܒܦܬܓܡܶܐ ܩܪܝܚܶܐ ܘܰܕܢܺܝܚܶܐ: ܕܰܡܒܰܣܡܺܝܢ ܠܪܥܝܢܶܐ ܫܒܺܝܚܶܐ ܘܢܺܝܚܶܐ: ܠܢܶܨܚܢܶܝܗ̇ ܪܡܶܐ ܘܠܫܘܦܪܶܝܗ̇ ܦܐܝܳܐ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ܕܐܳܪܳܡܳܝܽܘܬܳܐ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ܢܒܰܕܶܩ ܘܢܡܠܠ...</a:t>
            </a:r>
            <a:endParaRPr lang="en-US" sz="3200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sz="2400" dirty="0" smtClean="0"/>
          </a:p>
          <a:p>
            <a:r>
              <a:rPr lang="en-US" sz="2000" dirty="0" smtClean="0"/>
              <a:t>(see introduction of </a:t>
            </a:r>
            <a:r>
              <a:rPr lang="en-US" sz="2000" i="1" dirty="0" smtClean="0"/>
              <a:t>kthobo d-regath shabre</a:t>
            </a:r>
            <a:r>
              <a:rPr lang="en-US" sz="2000" dirty="0" smtClean="0"/>
              <a:t>, printed in the syriac catholic patriarchate in the school of Sharfe, Lebanon, 1908) </a:t>
            </a:r>
          </a:p>
          <a:p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501682"/>
            <a:ext cx="2952328" cy="4454904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syr-SY" dirty="0" smtClean="0">
                <a:latin typeface="Estrangelo Quenneshrin" panose="00000400000000000000" pitchFamily="2" charset="-78"/>
                <a:cs typeface="Estrangelo Quenneshrin" panose="00000400000000000000" pitchFamily="2" charset="-78"/>
              </a:rPr>
              <a:t>  </a:t>
            </a:r>
            <a:r>
              <a:rPr lang="syr-SY" sz="6000" b="1" dirty="0" smtClean="0">
                <a:latin typeface="Estrangelo Quenneshrin" panose="00000400000000000000" pitchFamily="2" charset="-78"/>
                <a:cs typeface="Estrangelo Quenneshrin" panose="00000400000000000000" pitchFamily="2" charset="-78"/>
              </a:rPr>
              <a:t>ܦܘܠܘܣ ܟܦܪܢܝܫܝܐ</a:t>
            </a:r>
            <a:endParaRPr lang="sv-SE" b="1" dirty="0">
              <a:latin typeface="Estrangelo Quenneshrin" panose="00000400000000000000" pitchFamily="2" charset="-78"/>
              <a:cs typeface="Estrangelo Quenneshrin" panose="00000400000000000000" pitchFamily="2" charset="-78"/>
            </a:endParaRPr>
          </a:p>
        </p:txBody>
      </p:sp>
      <p:sp>
        <p:nvSpPr>
          <p:cNvPr id="6" name="Platshållare för innehåll 5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402832" cy="4572000"/>
          </a:xfrm>
        </p:spPr>
        <p:txBody>
          <a:bodyPr>
            <a:normAutofit fontScale="85000" lnSpcReduction="20000"/>
          </a:bodyPr>
          <a:lstStyle/>
          <a:p>
            <a:r>
              <a:rPr lang="syr-SY" dirty="0" smtClean="0"/>
              <a:t>̇</a:t>
            </a:r>
            <a:r>
              <a:rPr lang="sv-SE" dirty="0" smtClean="0"/>
              <a:t>Boulous</a:t>
            </a:r>
            <a:r>
              <a:rPr lang="sv-SE" dirty="0"/>
              <a:t> </a:t>
            </a:r>
            <a:r>
              <a:rPr lang="sv-SE" dirty="0" smtClean="0"/>
              <a:t>al-Khoury al-Kfarnisy (1888-1963) Syriac Maronite church: </a:t>
            </a:r>
          </a:p>
          <a:p>
            <a:pPr marL="0" indent="0">
              <a:buNone/>
            </a:pPr>
            <a:endParaRPr lang="syr-SY" i="1" dirty="0" smtClean="0"/>
          </a:p>
          <a:p>
            <a:pPr marL="0" indent="0">
              <a:buNone/>
            </a:pPr>
            <a:r>
              <a:rPr lang="en-US" i="1" dirty="0" smtClean="0"/>
              <a:t>"</a:t>
            </a:r>
            <a:r>
              <a:rPr lang="en-US" i="1" dirty="0"/>
              <a:t>Now I seek you, the </a:t>
            </a:r>
            <a:r>
              <a:rPr lang="en-US" b="1" i="1" dirty="0">
                <a:solidFill>
                  <a:srgbClr val="FFFF00"/>
                </a:solidFill>
              </a:rPr>
              <a:t>children of Aram</a:t>
            </a:r>
            <a:r>
              <a:rPr lang="en-US" i="1" dirty="0"/>
              <a:t>, what ever is your church denomination to remember your high origin and glorious history and to take care of your noble language..."</a:t>
            </a:r>
            <a:endParaRPr lang="sv-SE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(</a:t>
            </a:r>
            <a:r>
              <a:rPr lang="fr-FR" i="1" dirty="0"/>
              <a:t>Grammaire de la langue </a:t>
            </a:r>
            <a:r>
              <a:rPr lang="fr-FR" i="1" dirty="0" err="1"/>
              <a:t>Araméene</a:t>
            </a:r>
            <a:r>
              <a:rPr lang="fr-FR" i="1" dirty="0"/>
              <a:t> syriaque</a:t>
            </a:r>
            <a:r>
              <a:rPr lang="fr-FR" dirty="0"/>
              <a:t>, second </a:t>
            </a:r>
            <a:r>
              <a:rPr lang="fr-FR" dirty="0" err="1"/>
              <a:t>edition</a:t>
            </a:r>
            <a:r>
              <a:rPr lang="fr-FR" dirty="0"/>
              <a:t>, </a:t>
            </a:r>
            <a:r>
              <a:rPr lang="fr-FR" dirty="0" err="1"/>
              <a:t>Beirut</a:t>
            </a:r>
            <a:r>
              <a:rPr lang="fr-FR" dirty="0"/>
              <a:t> 1962, introduction p. </a:t>
            </a:r>
            <a:r>
              <a:rPr lang="fr-FR" dirty="0" smtClean="0"/>
              <a:t>18)</a:t>
            </a:r>
            <a:endParaRPr lang="sv-SE" dirty="0"/>
          </a:p>
        </p:txBody>
      </p:sp>
      <p:pic>
        <p:nvPicPr>
          <p:cNvPr id="8" name="Platshållare för innehåll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59523"/>
            <a:ext cx="3073131" cy="4317749"/>
          </a:xfrm>
        </p:spPr>
      </p:pic>
    </p:spTree>
    <p:extLst>
      <p:ext uri="{BB962C8B-B14F-4D97-AF65-F5344CB8AC3E}">
        <p14:creationId xmlns:p14="http://schemas.microsoft.com/office/powerpoint/2010/main" val="254714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Naum Palak (Fayeq, +1930) from Omid/Diyarbakir</a:t>
            </a:r>
          </a:p>
          <a:p>
            <a:pPr marL="0" indent="0" algn="ctr">
              <a:buNone/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ܡܠܦܢܐ ܢܥܘܡ ܐܠܝܐܣ ܝܥܩܘܒ ܒܐܠܟ (ܦܐܝܩ)</a:t>
            </a:r>
            <a:endParaRPr lang="sv-SE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060848"/>
            <a:ext cx="3744416" cy="4536504"/>
          </a:xfrm>
          <a:prstGeom prst="rect">
            <a:avLst/>
          </a:prstGeom>
        </p:spPr>
      </p:pic>
      <p:pic>
        <p:nvPicPr>
          <p:cNvPr id="1026" name="Picture 2" descr="F:\FÖRELÄSNINGAR\skanna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460851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79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27240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George Danhash (+1969)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yr-SY" sz="8800" b="1" dirty="0" smtClean="0">
                <a:latin typeface="Estrangelo Quenneshrin" pitchFamily="2" charset="-78"/>
                <a:cs typeface="Estrangelo Quenneshrin" pitchFamily="2" charset="-78"/>
              </a:rPr>
              <a:t>ܓܘܪܓܝ ܕܢܗܫ</a:t>
            </a:r>
            <a:endParaRPr lang="sv-SE" sz="88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2050" name="Picture 2" descr="F:\FÖRELÄSNINGAR\2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0554"/>
            <a:ext cx="4464496" cy="472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suryo_000\Downloads\11850784_10207657737027419_1343462666_n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246" y="1790554"/>
            <a:ext cx="3915210" cy="470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7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9600" b="1" dirty="0">
                <a:latin typeface="Estrangelo Quenneshrin" pitchFamily="2" charset="-78"/>
                <a:cs typeface="Estrangelo Quenneshrin" pitchFamily="2" charset="-78"/>
              </a:rPr>
              <a:t>ܓܘܪܓܝ ܕܢܗܫ</a:t>
            </a:r>
            <a:endParaRPr lang="sv-SE" sz="8800" dirty="0"/>
          </a:p>
        </p:txBody>
      </p:sp>
      <p:pic>
        <p:nvPicPr>
          <p:cNvPr id="3074" name="Picture 2" descr="F:\FÖRELÄSNINGAR\21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13690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86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ܦܝܠܝܟܣܝܢܘܣ ܝܘܚܢܢ ܕܘܠܐܒܢܝ </a:t>
            </a:r>
            <a:endParaRPr lang="en-US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 smtClean="0"/>
              <a:t>Mor </a:t>
            </a:r>
            <a:r>
              <a:rPr lang="sv-SE" dirty="0" err="1" smtClean="0"/>
              <a:t>Philoxinos</a:t>
            </a:r>
            <a:r>
              <a:rPr lang="sv-SE" dirty="0" smtClean="0"/>
              <a:t> </a:t>
            </a:r>
            <a:r>
              <a:rPr lang="sv-SE" dirty="0" err="1" smtClean="0"/>
              <a:t>Yuhanon</a:t>
            </a:r>
            <a:r>
              <a:rPr lang="sv-SE" dirty="0" smtClean="0"/>
              <a:t> </a:t>
            </a:r>
            <a:r>
              <a:rPr lang="sv-SE" dirty="0" err="1" smtClean="0"/>
              <a:t>Dolabani</a:t>
            </a:r>
            <a:r>
              <a:rPr lang="sv-SE" dirty="0" smtClean="0"/>
              <a:t> (</a:t>
            </a:r>
            <a:r>
              <a:rPr lang="en-US" dirty="0" smtClean="0"/>
              <a:t>1885-1969)</a:t>
            </a:r>
            <a:r>
              <a:rPr lang="en-US" dirty="0" err="1" smtClean="0"/>
              <a:t>syrian</a:t>
            </a:r>
            <a:r>
              <a:rPr lang="en-US" dirty="0" smtClean="0"/>
              <a:t> orthodox bishop of </a:t>
            </a:r>
            <a:r>
              <a:rPr lang="en-US" dirty="0" err="1" smtClean="0"/>
              <a:t>Mardin</a:t>
            </a:r>
            <a:r>
              <a:rPr lang="en-US" dirty="0" smtClean="0"/>
              <a:t>:</a:t>
            </a:r>
          </a:p>
          <a:p>
            <a:pPr algn="r" rtl="1"/>
            <a:endParaRPr lang="sv-SE" dirty="0" smtClean="0"/>
          </a:p>
          <a:p>
            <a:pPr algn="r" rtl="1"/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ܕܠܶܥܙܐ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ܐܳܪܳܡܳܝܳܐ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ܐܠܨܝ ܗܘ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ܠܢ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ܠܳܐܪܳܡܳܝܶܐ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ܡܢ ܟܠ ܠܥܙܝܢ: ܒܰܕ ܠܫܢܐ ܗܘ ܕܓܢܣܢ.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l">
              <a:buNone/>
            </a:pPr>
            <a:r>
              <a:rPr lang="en-US" sz="2400" i="1" dirty="0" smtClean="0"/>
              <a:t>   "The </a:t>
            </a:r>
            <a:r>
              <a:rPr lang="en-US" sz="2400" b="1" i="1" dirty="0" smtClean="0">
                <a:solidFill>
                  <a:srgbClr val="FFFF00"/>
                </a:solidFill>
              </a:rPr>
              <a:t>Aramaic</a:t>
            </a:r>
            <a:r>
              <a:rPr lang="en-US" sz="2400" i="1" dirty="0" smtClean="0"/>
              <a:t> language is more important to us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smtClean="0"/>
              <a:t>than any other language, because it is the tongue of our race.“</a:t>
            </a:r>
          </a:p>
          <a:p>
            <a:pPr algn="l"/>
            <a:endParaRPr lang="sv-SE" sz="2400" i="1" dirty="0" smtClean="0"/>
          </a:p>
          <a:p>
            <a:r>
              <a:rPr lang="en-US" sz="1800" dirty="0" smtClean="0"/>
              <a:t>(</a:t>
            </a:r>
            <a:r>
              <a:rPr lang="en-US" sz="1800" dirty="0" err="1" smtClean="0"/>
              <a:t>kthobo</a:t>
            </a:r>
            <a:r>
              <a:rPr lang="en-US" sz="1800" dirty="0" smtClean="0"/>
              <a:t> d-</a:t>
            </a:r>
            <a:r>
              <a:rPr lang="en-US" sz="1800" dirty="0" err="1" smtClean="0"/>
              <a:t>deboritho</a:t>
            </a:r>
            <a:r>
              <a:rPr lang="en-US" sz="1800" dirty="0" smtClean="0"/>
              <a:t>, published by </a:t>
            </a:r>
            <a:r>
              <a:rPr lang="en-US" sz="1800" dirty="0" err="1" smtClean="0"/>
              <a:t>Verlag</a:t>
            </a:r>
            <a:r>
              <a:rPr lang="en-US" sz="1800" dirty="0" smtClean="0"/>
              <a:t> Bar </a:t>
            </a:r>
            <a:r>
              <a:rPr lang="en-US" sz="1800" dirty="0" err="1" smtClean="0"/>
              <a:t>Hebräus</a:t>
            </a:r>
            <a:r>
              <a:rPr lang="en-US" sz="1800" dirty="0" smtClean="0"/>
              <a:t>, </a:t>
            </a:r>
            <a:r>
              <a:rPr lang="en-US" sz="1800" dirty="0" err="1" smtClean="0"/>
              <a:t>Losser</a:t>
            </a:r>
            <a:r>
              <a:rPr lang="en-US" sz="1800" dirty="0" smtClean="0"/>
              <a:t>-Holland, 1986 p. 16) </a:t>
            </a:r>
            <a:endParaRPr lang="en-US" sz="1800" i="1" dirty="0" smtClean="0"/>
          </a:p>
          <a:p>
            <a:pPr algn="l"/>
            <a:endParaRPr lang="en-US" sz="2400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sv-SE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1533671"/>
            <a:ext cx="3193823" cy="434360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8136904" cy="5256584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>
                <a:latin typeface="Estrangelo Quenneshrin" pitchFamily="2" charset="-78"/>
                <a:cs typeface="Estrangelo Quenneshrin" pitchFamily="2" charset="-78"/>
              </a:rPr>
              <a:t>ܡܪܝ ܦܝܠܘܟܣܝܢܘܣ ܝܘܚܢܢ ܕܘܠܐܒܢܝ </a:t>
            </a:r>
            <a:endParaRPr lang="sv-SE" sz="4800" dirty="0"/>
          </a:p>
        </p:txBody>
      </p:sp>
    </p:spTree>
    <p:extLst>
      <p:ext uri="{BB962C8B-B14F-4D97-AF65-F5344CB8AC3E}">
        <p14:creationId xmlns:p14="http://schemas.microsoft.com/office/powerpoint/2010/main" val="207925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r" rtl="1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ܐܟ ܒܘܚܢܐ ܚܬܝܬܐ ܕܝܕܘܥܬܢܐ܆ ܫܟܚܬܐ ܗܝ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ܕܳܐܪܳܡܳܝܶܐ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ܐܘܡܢܘܬܐ ܕܟܬܘܒܘܬܐ. ܡܢܗܘܢ ܕܝܢ ܩܒܠܘܗ  ܝܘܢܝܶܐ ܘܪܗܘܡܝܶܐ ܘܣܪܩܝܶܐ ܘܦܪܣܝܶܐ ܘܐܪܡܢܝܶܐ. </a:t>
            </a:r>
            <a:r>
              <a:rPr lang="syr-SY" sz="32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ܠܐܳܪܳܡܳܝܶܐ </a:t>
            </a: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ܡܕܝܢ ܛܝܒܘܬܐ ܕܠܐ ܡܬܦܚܡܐ ܥܠ ܟܠܗ ܐܢܫܘܬ.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en-US" sz="3200" i="1" dirty="0" smtClean="0"/>
          </a:p>
          <a:p>
            <a:pPr marL="0" indent="0" algn="l">
              <a:buNone/>
            </a:pPr>
            <a:r>
              <a:rPr lang="en-US" sz="3200" i="1" dirty="0" smtClean="0"/>
              <a:t>"And as a careful examination by scholars (shows), the art of writing was a discovery of the </a:t>
            </a:r>
            <a:r>
              <a:rPr lang="en-US" sz="32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3200" i="1" dirty="0" smtClean="0"/>
              <a:t>; and among those who received it were the Greeks and the Romans, and the Saracens (i.e. Arabs), and the Persians, and the Armenians. Therefore, for the </a:t>
            </a:r>
            <a:r>
              <a:rPr lang="en-US" sz="3200" b="1" i="1" dirty="0" err="1" smtClean="0">
                <a:solidFill>
                  <a:srgbClr val="FFFF00"/>
                </a:solidFill>
              </a:rPr>
              <a:t>Arameans</a:t>
            </a:r>
            <a:r>
              <a:rPr lang="en-US" sz="3200" i="1" dirty="0" smtClean="0"/>
              <a:t> it is a blessing without equal among all mankind."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(</a:t>
            </a:r>
            <a:r>
              <a:rPr lang="en-US" sz="2000" i="1" dirty="0" err="1" smtClean="0"/>
              <a:t>kthobo</a:t>
            </a:r>
            <a:r>
              <a:rPr lang="en-US" sz="2000" i="1" dirty="0" smtClean="0"/>
              <a:t> d-</a:t>
            </a:r>
            <a:r>
              <a:rPr lang="en-US" sz="2000" i="1" dirty="0" err="1" smtClean="0"/>
              <a:t>deburitho</a:t>
            </a:r>
            <a:r>
              <a:rPr lang="en-US" sz="2000" dirty="0" smtClean="0"/>
              <a:t>, published by </a:t>
            </a:r>
            <a:r>
              <a:rPr lang="en-US" sz="2000" dirty="0" err="1" smtClean="0"/>
              <a:t>Verlag</a:t>
            </a:r>
            <a:r>
              <a:rPr lang="en-US" sz="2000" dirty="0" smtClean="0"/>
              <a:t> Bar </a:t>
            </a:r>
            <a:r>
              <a:rPr lang="en-US" sz="2000" dirty="0" err="1" smtClean="0"/>
              <a:t>Hebräus</a:t>
            </a:r>
            <a:r>
              <a:rPr lang="en-US" sz="2000" dirty="0" smtClean="0"/>
              <a:t>, </a:t>
            </a:r>
            <a:r>
              <a:rPr lang="en-US" sz="2000" dirty="0" err="1" smtClean="0"/>
              <a:t>Losser</a:t>
            </a:r>
            <a:r>
              <a:rPr lang="en-US" sz="2000" dirty="0" smtClean="0"/>
              <a:t>-Holland, 1986 , p. 22)</a:t>
            </a:r>
            <a:endParaRPr lang="en-US" sz="2000" dirty="0" smtClean="0">
              <a:latin typeface="Serto Urhoy" pitchFamily="2" charset="-78"/>
              <a:cs typeface="Serto Urhoy" pitchFamily="2" charset="-78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ܡܪܝ ܦܝܠ</a:t>
            </a:r>
            <a:r>
              <a:rPr lang="syr-SY" sz="5400" b="1" dirty="0">
                <a:latin typeface="Estrangelo Quenneshrin" pitchFamily="2" charset="-78"/>
                <a:cs typeface="Estrangelo Quenneshrin" pitchFamily="2" charset="-78"/>
              </a:rPr>
              <a:t>ܘ</a:t>
            </a:r>
            <a:r>
              <a:rPr lang="syr-SY" sz="5400" b="1" dirty="0" smtClean="0">
                <a:latin typeface="Estrangelo Quenneshrin" pitchFamily="2" charset="-78"/>
                <a:cs typeface="Estrangelo Quenneshrin" pitchFamily="2" charset="-78"/>
              </a:rPr>
              <a:t>ܟܣܝܢܘܣ ܝܘܚܢܢ ܕܘܠܐܒܢܝ 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7200" b="1" dirty="0" smtClean="0">
                <a:effectLst/>
                <a:latin typeface="Estrangelo Quenneshrin" pitchFamily="2" charset="-78"/>
                <a:cs typeface="Estrangelo Quenneshrin" pitchFamily="2" charset="-78"/>
              </a:rPr>
              <a:t>ܪܚܡܬ ܐܪܡܝܘܬܐ</a:t>
            </a:r>
            <a:endParaRPr lang="sv-SE" sz="66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3"/>
            <a:ext cx="855657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10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yr-SY" sz="5400" b="1" dirty="0">
                <a:latin typeface="Estrangelo Quenneshrin" pitchFamily="2" charset="-78"/>
                <a:cs typeface="Estrangelo Quenneshrin" pitchFamily="2" charset="-78"/>
              </a:rPr>
              <a:t>ܡܪܝ ܦܝܠܘܟܣܝܢܘܣ ܝܘܚܢܢ ܕܘܠܐܒܢܝ </a:t>
            </a:r>
            <a:endParaRPr lang="sv-SE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0891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279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6600" b="1" dirty="0">
                <a:latin typeface="Estrangelo Quenneshrin" pitchFamily="2" charset="-78"/>
                <a:cs typeface="Estrangelo Quenneshrin" pitchFamily="2" charset="-78"/>
              </a:rPr>
              <a:t>ܥܒܕܡܫܝܚܐ ܢܥܡܢ ܕܩܪܗܒܫ</a:t>
            </a:r>
            <a:endParaRPr lang="sv-SE" sz="6000" dirty="0"/>
          </a:p>
        </p:txBody>
      </p:sp>
      <p:pic>
        <p:nvPicPr>
          <p:cNvPr id="3074" name="Picture 2" descr="F:\FÖRELÄSNINGAR\skann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176464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content-arn2-1.xx.fbcdn.net/hphotos-xtf1/v/t34.0-12/11850946_10155911869920321_2055096580_n.jpg?oh=241a55bf6ef89b33d6cc44f84c991414&amp;oe=55CE62F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65801"/>
            <a:ext cx="4348455" cy="528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1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Syriac Orthodox Patriarch  Mor Ignatius Zakay I Iwas (patr. 1980-2014)</a:t>
            </a:r>
          </a:p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yr-SY" sz="4400" b="1" dirty="0">
                <a:latin typeface="Estrangelo Quenneshrin" pitchFamily="2" charset="-78"/>
                <a:cs typeface="Estrangelo Quenneshrin" pitchFamily="2" charset="-78"/>
              </a:rPr>
              <a:t>ܡܪܢ ܡܪܝ ܐܝܓܢܛܐܝܘܣ ܙܟܝ ܩܕܡܝܐ ܒܝܬ ܥܐܘܨ</a:t>
            </a:r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88840"/>
            <a:ext cx="4032448" cy="433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66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 smtClean="0"/>
              <a:t>Syriac Orthodox Patriarch  Mor Ignatius Zakay I Iwas (patr. 1980-2014)</a:t>
            </a:r>
          </a:p>
          <a:p>
            <a:pPr marL="0" indent="0">
              <a:buNone/>
            </a:pPr>
            <a:endParaRPr lang="sv-SE" dirty="0" smtClean="0"/>
          </a:p>
          <a:p>
            <a:pPr algn="r" rtl="1"/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ܠܫܢܐ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ܣܘܪܝܝܐ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܆ ܗܘܝܘ ܠܫܢܐ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ܐܪܡܝܐ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 ܒܝܳܬܶܗ.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ܘܐܪܡܝܶܐ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 ܗܢܘܢ ܐܢܘܢ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ܣܘܪܝܝܶܐ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. ܘܦܰܕ ܠܗ ܗܘ ܕܦܪܫ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ܠܐܪܡܝܶܐ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 ܡܢ </a:t>
            </a:r>
            <a:r>
              <a:rPr lang="syr-SY" sz="4600" b="1" dirty="0" smtClean="0">
                <a:solidFill>
                  <a:srgbClr val="FFFF00"/>
                </a:solidFill>
                <a:latin typeface="Serto Urhoy" pitchFamily="2" charset="-78"/>
                <a:cs typeface="Serto Urhoy" pitchFamily="2" charset="-78"/>
              </a:rPr>
              <a:t>ܣܘܪܝܝܶܐ</a:t>
            </a:r>
            <a:r>
              <a:rPr lang="syr-SY" sz="4600" b="1" dirty="0" smtClean="0">
                <a:latin typeface="Serto Urhoy" pitchFamily="2" charset="-78"/>
                <a:cs typeface="Serto Urhoy" pitchFamily="2" charset="-78"/>
              </a:rPr>
              <a:t>.</a:t>
            </a:r>
            <a:endParaRPr lang="sv-SE" sz="46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/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r>
              <a:rPr lang="syr-SY" sz="3200" i="1" dirty="0" smtClean="0">
                <a:cs typeface="Serto Urhoy" pitchFamily="2" charset="-78"/>
              </a:rPr>
              <a:t>̊</a:t>
            </a:r>
            <a:r>
              <a:rPr lang="sv-SE" sz="3200" i="1" dirty="0" smtClean="0">
                <a:cs typeface="Serto Urhoy" pitchFamily="2" charset="-78"/>
              </a:rPr>
              <a:t>Det </a:t>
            </a:r>
            <a:r>
              <a:rPr lang="sv-SE" sz="3200" b="1" i="1" dirty="0" smtClean="0">
                <a:solidFill>
                  <a:srgbClr val="FFFF00"/>
                </a:solidFill>
                <a:cs typeface="Serto Urhoy" pitchFamily="2" charset="-78"/>
              </a:rPr>
              <a:t>syriska </a:t>
            </a:r>
            <a:r>
              <a:rPr lang="sv-SE" sz="3200" i="1" dirty="0" smtClean="0">
                <a:cs typeface="Serto Urhoy" pitchFamily="2" charset="-78"/>
              </a:rPr>
              <a:t>språket är detsamma som det </a:t>
            </a:r>
            <a:r>
              <a:rPr lang="sv-SE" sz="3200" b="1" i="1" dirty="0" smtClean="0">
                <a:solidFill>
                  <a:srgbClr val="FFFF00"/>
                </a:solidFill>
                <a:cs typeface="Serto Urhoy" pitchFamily="2" charset="-78"/>
              </a:rPr>
              <a:t>arameiska</a:t>
            </a:r>
            <a:r>
              <a:rPr lang="sv-SE" sz="3200" i="1" dirty="0" smtClean="0">
                <a:cs typeface="Serto Urhoy" pitchFamily="2" charset="-78"/>
              </a:rPr>
              <a:t> språket, och </a:t>
            </a:r>
            <a:r>
              <a:rPr lang="sv-SE" sz="3200" b="1" i="1" dirty="0" smtClean="0">
                <a:solidFill>
                  <a:srgbClr val="FFFF00"/>
                </a:solidFill>
                <a:cs typeface="Serto Urhoy" pitchFamily="2" charset="-78"/>
              </a:rPr>
              <a:t>Araméerna</a:t>
            </a:r>
            <a:r>
              <a:rPr lang="sv-SE" sz="3200" i="1" dirty="0" smtClean="0">
                <a:cs typeface="Serto Urhoy" pitchFamily="2" charset="-78"/>
              </a:rPr>
              <a:t> är </a:t>
            </a:r>
            <a:r>
              <a:rPr lang="sv-SE" sz="3200" b="1" i="1" dirty="0" smtClean="0">
                <a:solidFill>
                  <a:srgbClr val="FFFF00"/>
                </a:solidFill>
                <a:cs typeface="Serto Urhoy" pitchFamily="2" charset="-78"/>
              </a:rPr>
              <a:t>syrianerna</a:t>
            </a:r>
            <a:r>
              <a:rPr lang="sv-SE" sz="3200" i="1" dirty="0" smtClean="0">
                <a:cs typeface="Serto Urhoy" pitchFamily="2" charset="-78"/>
              </a:rPr>
              <a:t> den som gör skillnad mellan </a:t>
            </a:r>
            <a:r>
              <a:rPr lang="sv-SE" sz="3200" b="1" i="1" dirty="0" smtClean="0">
                <a:solidFill>
                  <a:srgbClr val="FFFF00"/>
                </a:solidFill>
                <a:cs typeface="Serto Urhoy" pitchFamily="2" charset="-78"/>
              </a:rPr>
              <a:t>araméer</a:t>
            </a:r>
            <a:r>
              <a:rPr lang="sv-SE" sz="3200" i="1" dirty="0" smtClean="0">
                <a:cs typeface="Serto Urhoy" pitchFamily="2" charset="-78"/>
              </a:rPr>
              <a:t> och </a:t>
            </a:r>
            <a:r>
              <a:rPr lang="sv-SE" sz="3200" b="1" i="1" dirty="0" smtClean="0">
                <a:solidFill>
                  <a:srgbClr val="FFFF00"/>
                </a:solidFill>
                <a:cs typeface="Serto Urhoy" pitchFamily="2" charset="-78"/>
              </a:rPr>
              <a:t>syrianer</a:t>
            </a:r>
            <a:r>
              <a:rPr lang="sv-SE" sz="3200" i="1" dirty="0" smtClean="0">
                <a:cs typeface="Serto Urhoy" pitchFamily="2" charset="-78"/>
              </a:rPr>
              <a:t> begår ett stort misstag” </a:t>
            </a:r>
            <a:endParaRPr lang="sv-SE" sz="3200" b="1" dirty="0" smtClean="0">
              <a:latin typeface="Serto Urhoy" pitchFamily="2" charset="-78"/>
              <a:cs typeface="Serto Urhoy" pitchFamily="2" charset="-78"/>
            </a:endParaRPr>
          </a:p>
          <a:p>
            <a:pPr algn="r" rtl="1">
              <a:buNone/>
            </a:pPr>
            <a:endParaRPr lang="syr-SY" sz="3200" b="1" dirty="0" smtClean="0">
              <a:latin typeface="Serto Urhoy" pitchFamily="2" charset="-78"/>
              <a:cs typeface="Serto Urhoy" pitchFamily="2" charset="-78"/>
            </a:endParaRPr>
          </a:p>
          <a:p>
            <a:pPr lvl="0"/>
            <a:r>
              <a:rPr lang="de-DE" sz="2200" dirty="0" smtClean="0">
                <a:cs typeface="Arial" pitchFamily="34" charset="0"/>
              </a:rPr>
              <a:t>(Metropolit </a:t>
            </a:r>
            <a:r>
              <a:rPr lang="de-DE" sz="2200" dirty="0" err="1" smtClean="0">
                <a:cs typeface="Arial" pitchFamily="34" charset="0"/>
              </a:rPr>
              <a:t>Zakka</a:t>
            </a:r>
            <a:r>
              <a:rPr lang="de-DE" sz="2200" dirty="0" smtClean="0">
                <a:cs typeface="Arial" pitchFamily="34" charset="0"/>
              </a:rPr>
              <a:t> </a:t>
            </a:r>
            <a:r>
              <a:rPr lang="de-DE" sz="2200" dirty="0" err="1" smtClean="0">
                <a:cs typeface="Arial" pitchFamily="34" charset="0"/>
              </a:rPr>
              <a:t>Iwas</a:t>
            </a:r>
            <a:r>
              <a:rPr lang="de-DE" sz="2200" dirty="0" smtClean="0">
                <a:cs typeface="Arial" pitchFamily="34" charset="0"/>
              </a:rPr>
              <a:t>, jetziger Patriarch der syrisch-orthodoxen Kirche von </a:t>
            </a:r>
            <a:r>
              <a:rPr lang="de-DE" sz="2200" dirty="0" err="1" smtClean="0">
                <a:cs typeface="Arial" pitchFamily="34" charset="0"/>
              </a:rPr>
              <a:t>Antiochen</a:t>
            </a:r>
            <a:r>
              <a:rPr lang="de-DE" sz="2200" dirty="0" smtClean="0">
                <a:cs typeface="Arial" pitchFamily="34" charset="0"/>
              </a:rPr>
              <a:t>: Die Syrisch-Orthodoxe Kirche durch die Jahrhunderte. Holland 2006, 7)</a:t>
            </a:r>
          </a:p>
          <a:p>
            <a:pPr lvl="0">
              <a:buNone/>
            </a:pPr>
            <a:endParaRPr lang="de-DE" sz="2200" dirty="0" smtClean="0">
              <a:cs typeface="Arial" pitchFamily="34" charset="0"/>
            </a:endParaRPr>
          </a:p>
          <a:p>
            <a:pPr lvl="0"/>
            <a:r>
              <a:rPr lang="sv-SE" sz="2200" dirty="0" smtClean="0">
                <a:cs typeface="Arial" pitchFamily="34" charset="0"/>
              </a:rPr>
              <a:t>(Den syriska kyrkan av Antiokia genom tiderna sidan. 10)</a:t>
            </a:r>
            <a:endParaRPr lang="syr-SY" sz="2200" dirty="0" smtClean="0">
              <a:cs typeface="Arial" pitchFamily="34" charset="0"/>
            </a:endParaRPr>
          </a:p>
          <a:p>
            <a:pPr lvl="0">
              <a:buNone/>
            </a:pPr>
            <a:r>
              <a:rPr lang="syr-SY" sz="3200" b="1" dirty="0" smtClean="0">
                <a:latin typeface="Serto Urhoy" pitchFamily="2" charset="-78"/>
                <a:cs typeface="Serto Urhoy" pitchFamily="2" charset="-78"/>
              </a:rPr>
              <a:t> </a:t>
            </a:r>
            <a:endParaRPr lang="en-US" sz="3200" dirty="0" smtClean="0">
              <a:latin typeface="Serto Urhoy" pitchFamily="2" charset="-78"/>
              <a:cs typeface="Serto Urhoy" pitchFamily="2" charset="-78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4000" b="1" dirty="0" smtClean="0">
                <a:latin typeface="Estrangelo Quenneshrin" pitchFamily="2" charset="-78"/>
                <a:cs typeface="Estrangelo Quenneshrin" pitchFamily="2" charset="-78"/>
              </a:rPr>
              <a:t>ܡܪܢ ܡܪܝ ܐܝܓܢܛܐܝܘܣ ܙܟܝ ܩܕܡܝܐ ܒܝܬ ܥܐܘܨ</a:t>
            </a:r>
            <a:endParaRPr lang="en-US" sz="4000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 dirty="0" smtClean="0"/>
              <a:t> </a:t>
            </a:r>
            <a:r>
              <a:rPr lang="sv-SE" sz="2000" dirty="0"/>
              <a:t>P</a:t>
            </a:r>
            <a:r>
              <a:rPr lang="sv-SE" sz="2000" dirty="0" smtClean="0"/>
              <a:t>resent day patriarch of the </a:t>
            </a:r>
            <a:r>
              <a:rPr lang="sv-SE" sz="2000" smtClean="0"/>
              <a:t>Syriac Orthodox </a:t>
            </a:r>
            <a:r>
              <a:rPr lang="sv-SE" sz="2000" dirty="0" smtClean="0"/>
              <a:t>Church Ignatius Aphrem II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4800" b="1" dirty="0">
                <a:latin typeface="Estrangelo Quenneshrin" pitchFamily="2" charset="-78"/>
                <a:cs typeface="Estrangelo Quenneshrin" pitchFamily="2" charset="-78"/>
              </a:rPr>
              <a:t>ܡܪܝ </a:t>
            </a:r>
            <a:r>
              <a:rPr lang="syr-SY" sz="4800" b="1" dirty="0" smtClean="0">
                <a:latin typeface="Estrangelo Quenneshrin" pitchFamily="2" charset="-78"/>
                <a:cs typeface="Estrangelo Quenneshrin" pitchFamily="2" charset="-78"/>
              </a:rPr>
              <a:t>ܐܝܓܢܛܐܝܘܣ ܐܦܪܝܡ ܬܪܝܢܐ ܟܪܝܡ </a:t>
            </a:r>
            <a:endParaRPr lang="sv-SE" sz="4400" dirty="0"/>
          </a:p>
        </p:txBody>
      </p:sp>
      <p:pic>
        <p:nvPicPr>
          <p:cNvPr id="1026" name="Picture 2" descr="C:\Users\suryo_000\Desktop\11133669_466093403542556_122956981163570796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2652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80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4400" b="1" dirty="0" smtClean="0">
                <a:latin typeface="Estrangelo Quenneshrin" pitchFamily="2" charset="-78"/>
                <a:cs typeface="Estrangelo Quenneshrin" pitchFamily="2" charset="-78"/>
              </a:rPr>
              <a:t>ܡܪܝ </a:t>
            </a:r>
            <a:r>
              <a:rPr lang="syr-SY" sz="4800" b="1" dirty="0">
                <a:latin typeface="Estrangelo Quenneshrin" pitchFamily="2" charset="-78"/>
                <a:cs typeface="Estrangelo Quenneshrin" pitchFamily="2" charset="-78"/>
              </a:rPr>
              <a:t>ܐܝܓܢܛܐܝܘܣ </a:t>
            </a:r>
            <a:r>
              <a:rPr lang="syr-SY" sz="4800" b="1" dirty="0" smtClean="0">
                <a:latin typeface="Estrangelo Quenneshrin" pitchFamily="2" charset="-78"/>
                <a:cs typeface="Estrangelo Quenneshrin" pitchFamily="2" charset="-78"/>
              </a:rPr>
              <a:t>ܝܘܣܦ ܬܠܝܬܝܐ ܝܘܢܢ</a:t>
            </a:r>
            <a:endParaRPr lang="sv-SE" sz="44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Syriac Catholic patriarch Ignatius Joseph III Yonan 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04864"/>
            <a:ext cx="7992888" cy="411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Former Chaldean Catholic patriarch of Babylon</a:t>
            </a: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syr-SY" b="1" dirty="0" smtClean="0">
                <a:latin typeface="Estrangelo Quenneshrin" pitchFamily="2" charset="-78"/>
                <a:cs typeface="Estrangelo Quenneshrin" pitchFamily="2" charset="-78"/>
              </a:rPr>
              <a:t>ܡܪܝ ܥܡܢܘܐܝܠ ܬܠܝܬܝܐ ܕܠܝ ܕܥܬܐ ܟܠܕܝܬܐ</a:t>
            </a:r>
            <a:endParaRPr lang="sv-SE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88840"/>
            <a:ext cx="8064896" cy="403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7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 smtClean="0"/>
              <a:t>Mar Raphael Louis Sako</a:t>
            </a:r>
          </a:p>
          <a:p>
            <a:pPr marL="0" indent="0">
              <a:buNone/>
            </a:pPr>
            <a:r>
              <a:rPr lang="en-GB" b="1" dirty="0">
                <a:hlinkClick r:id="rId2"/>
              </a:rPr>
              <a:t>http://saint-adday.com/permalink/7370.html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5400" dirty="0" smtClean="0">
                <a:latin typeface="Estrangelo Quenneshrin" pitchFamily="2" charset="-78"/>
                <a:cs typeface="Estrangelo Quenneshrin" pitchFamily="2" charset="-78"/>
              </a:rPr>
              <a:t>ܡܪܝ ܪܦܐܝܠ ܠܘܝܣ ܣܟܐ</a:t>
            </a:r>
            <a:endParaRPr lang="sv-SE" sz="5400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64904"/>
            <a:ext cx="7920880" cy="363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755232"/>
          </a:xfrm>
        </p:spPr>
        <p:txBody>
          <a:bodyPr/>
          <a:lstStyle/>
          <a:p>
            <a:r>
              <a:rPr lang="sv-SE" dirty="0" smtClean="0"/>
              <a:t>Gregorius Malke Urek Syriac Orthodox Bishop of Adiyaman (Turkey):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yr-SY" sz="6000" b="1" dirty="0" smtClean="0">
                <a:latin typeface="Estrangelo Quenneshrin" pitchFamily="2" charset="-78"/>
                <a:cs typeface="Estrangelo Quenneshrin" pitchFamily="2" charset="-78"/>
              </a:rPr>
              <a:t>ܡܪܝ ܓܪܝܓܘܪܝܘܣ ܡܠܟܐ ܐܘܪܟ</a:t>
            </a:r>
            <a:endParaRPr lang="sv-SE" sz="60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pic>
        <p:nvPicPr>
          <p:cNvPr id="2050" name="Picture 2" descr="C:\Users\suryo_000\Desktop\10958815_493508257467737_75430346199076040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88840"/>
            <a:ext cx="4680520" cy="435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5400" b="1" dirty="0">
                <a:latin typeface="Estrangelo Quenneshrin" pitchFamily="2" charset="-78"/>
                <a:cs typeface="Estrangelo Quenneshrin" pitchFamily="2" charset="-78"/>
              </a:rPr>
              <a:t>ܡܪܝ ܬܐܘܦܝܠܘܣ ܓܘܪܓܝ ܨܠܝܒܐ</a:t>
            </a:r>
            <a:endParaRPr lang="sv-SE" sz="4800" b="1" dirty="0"/>
          </a:p>
        </p:txBody>
      </p:sp>
      <p:pic>
        <p:nvPicPr>
          <p:cNvPr id="5122" name="Picture 2" descr="F:\FÖRELÄSNINGAR\skanna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813690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FÖRELÄSNINGAR\skanna0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97152"/>
            <a:ext cx="813690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9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5400" b="1" dirty="0">
                <a:latin typeface="Estrangelo Quenneshrin" pitchFamily="2" charset="-78"/>
                <a:cs typeface="Estrangelo Quenneshrin" pitchFamily="2" charset="-78"/>
              </a:rPr>
              <a:t>ܡܪܝ ܬܐܘܦܝܠܘܣ ܓܘܪܓܝ ܨܠܝܒܐ</a:t>
            </a:r>
            <a:endParaRPr lang="sv-SE" sz="4800" dirty="0"/>
          </a:p>
        </p:txBody>
      </p:sp>
      <p:pic>
        <p:nvPicPr>
          <p:cNvPr id="6146" name="Picture 2" descr="F:\FÖRELÄSNINGAR\skanna00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28092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7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800" b="1" dirty="0" smtClean="0">
                <a:latin typeface="Estrangelo Quenneshrin" pitchFamily="2" charset="-78"/>
                <a:cs typeface="Estrangelo Quenneshrin" pitchFamily="2" charset="-78"/>
              </a:rPr>
              <a:t>ܐܘܓܝܢ ܦܘܠܘܣ ܡܢܘܦܪ ܒܝܬ ܒܪܨܘܡ</a:t>
            </a:r>
            <a:endParaRPr lang="sv-SE" sz="48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196752"/>
            <a:ext cx="8229600" cy="489924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Augin</a:t>
            </a:r>
            <a:r>
              <a:rPr lang="en-US" dirty="0" smtClean="0"/>
              <a:t> </a:t>
            </a:r>
            <a:r>
              <a:rPr lang="en-US" dirty="0" err="1" smtClean="0"/>
              <a:t>Fawlus</a:t>
            </a:r>
            <a:r>
              <a:rPr lang="en-US" dirty="0" smtClean="0"/>
              <a:t> </a:t>
            </a:r>
            <a:r>
              <a:rPr lang="en-US" dirty="0" err="1" smtClean="0"/>
              <a:t>Manufar</a:t>
            </a:r>
            <a:r>
              <a:rPr lang="en-US" dirty="0" smtClean="0"/>
              <a:t> Beth </a:t>
            </a:r>
            <a:r>
              <a:rPr lang="en-US" dirty="0" err="1" smtClean="0"/>
              <a:t>Barsaum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sv-SE" dirty="0"/>
          </a:p>
          <a:p>
            <a:endParaRPr lang="sv-SE" dirty="0"/>
          </a:p>
        </p:txBody>
      </p:sp>
      <p:pic>
        <p:nvPicPr>
          <p:cNvPr id="7171" name="Picture 3" descr="F:\FÖRELÄSNINGAR\2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9"/>
            <a:ext cx="806489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83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syr-SY" sz="4800" b="1" dirty="0">
                <a:latin typeface="Estrangelo Quenneshrin" pitchFamily="2" charset="-78"/>
                <a:cs typeface="Estrangelo Quenneshrin" pitchFamily="2" charset="-78"/>
              </a:rPr>
              <a:t>ܐܘܓܝܢ ܦܘܠܘܣ ܡܢܘܦܪ ܒܝܬ ܒܪܨܘܡ</a:t>
            </a:r>
            <a:endParaRPr lang="sv-SE" sz="4400" dirty="0"/>
          </a:p>
        </p:txBody>
      </p:sp>
      <p:pic>
        <p:nvPicPr>
          <p:cNvPr id="1026" name="Picture 2" descr="https://scontent-arn2-1.xx.fbcdn.net/hphotos-xat1/v/t34.0-12/11855434_10155912489510321_1381237276_n.jpg?oh=daf6a05577a6bf819c200edff7126cab&amp;oe=55CE16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56791"/>
            <a:ext cx="8424936" cy="51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05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924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/>
              <a:t>Augin</a:t>
            </a:r>
            <a:r>
              <a:rPr lang="en-US" dirty="0"/>
              <a:t> </a:t>
            </a:r>
            <a:r>
              <a:rPr lang="en-US" dirty="0" err="1"/>
              <a:t>Fawlus</a:t>
            </a:r>
            <a:r>
              <a:rPr lang="en-US" dirty="0"/>
              <a:t> </a:t>
            </a:r>
            <a:r>
              <a:rPr lang="en-US" dirty="0" err="1"/>
              <a:t>Manufar</a:t>
            </a:r>
            <a:r>
              <a:rPr lang="en-US" dirty="0"/>
              <a:t> Beth </a:t>
            </a:r>
            <a:r>
              <a:rPr lang="en-US" dirty="0" err="1" smtClean="0"/>
              <a:t>Barsaum</a:t>
            </a:r>
            <a:endParaRPr lang="en-US" dirty="0" smtClean="0"/>
          </a:p>
          <a:p>
            <a:pPr marL="0" indent="0" algn="ctr">
              <a:buNone/>
            </a:pP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yr-SY" sz="4800" b="1" dirty="0">
                <a:latin typeface="Estrangelo Quenneshrin" pitchFamily="2" charset="-78"/>
                <a:cs typeface="Estrangelo Quenneshrin" pitchFamily="2" charset="-78"/>
              </a:rPr>
              <a:t>ܐܘܓܝܢ ܦܘܠܘܣ ܡܢܘܦܪ ܒܝܬ ܒܪܨܘܡ</a:t>
            </a:r>
            <a:endParaRPr lang="sv-SE" sz="4400" dirty="0"/>
          </a:p>
        </p:txBody>
      </p:sp>
      <p:pic>
        <p:nvPicPr>
          <p:cNvPr id="1027" name="Picture 3" descr="F:\FÖRELÄSNINGAR\skanna0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27585"/>
            <a:ext cx="4527277" cy="479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FÖRELÄSNINGAR\skanna0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7585"/>
            <a:ext cx="3960440" cy="479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5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syr-SY" sz="7200" b="1" dirty="0" smtClean="0">
                <a:latin typeface="Estrangelo Quenneshrin" pitchFamily="2" charset="-78"/>
                <a:cs typeface="Estrangelo Quenneshrin" pitchFamily="2" charset="-78"/>
              </a:rPr>
              <a:t>ܟܘܪܝܐ ܫܡܥܘܢ ܓܒܪܝܐܠ</a:t>
            </a:r>
            <a:endParaRPr lang="sv-SE" sz="7200" b="1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052" name="Picture 4" descr="F:\FÖRELÄSNINGAR\skanna0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268760"/>
            <a:ext cx="473365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FÖRELÄSNINGAR\skanna0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81642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09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136904" cy="3024336"/>
          </a:xfrm>
        </p:spPr>
        <p:txBody>
          <a:bodyPr>
            <a:noAutofit/>
          </a:bodyPr>
          <a:lstStyle/>
          <a:p>
            <a:pPr algn="ctr"/>
            <a:r>
              <a:rPr lang="sv-SE" sz="11500" b="1" dirty="0" smtClean="0"/>
              <a:t>S</a:t>
            </a:r>
            <a:r>
              <a:rPr lang="en-US" sz="11500" b="1" dirty="0" err="1" smtClean="0"/>
              <a:t>ongs</a:t>
            </a:r>
            <a:r>
              <a:rPr lang="sv-SE" sz="11500" b="1" dirty="0" smtClean="0"/>
              <a:t> </a:t>
            </a:r>
            <a:r>
              <a:rPr lang="syr-SY" sz="16600" b="1" dirty="0" smtClean="0">
                <a:latin typeface="Estrangelo Quenneshrin" pitchFamily="2" charset="-78"/>
                <a:cs typeface="Estrangelo Quenneshrin" pitchFamily="2" charset="-78"/>
              </a:rPr>
              <a:t>ܙܡܪܐ</a:t>
            </a:r>
            <a:endParaRPr lang="sv-SE" sz="11500" b="1" i="1" dirty="0">
              <a:latin typeface="Estrangelo Quenneshrin" pitchFamily="2" charset="-78"/>
              <a:cs typeface="Estrangelo Quenneshr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479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27240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The singer Fuad Ispir from Qamishli (Syria) sings about Arameans, ”</a:t>
            </a:r>
            <a:r>
              <a:rPr lang="sv-SE" i="1" dirty="0" smtClean="0"/>
              <a:t>Beth Nahrin</a:t>
            </a:r>
            <a:r>
              <a:rPr lang="sv-SE" dirty="0" smtClean="0"/>
              <a:t>”, ”</a:t>
            </a:r>
            <a:r>
              <a:rPr lang="sv-SE" i="1" dirty="0" smtClean="0"/>
              <a:t>Grohamnekh Oromoyto</a:t>
            </a:r>
            <a:r>
              <a:rPr lang="sv-SE" dirty="0" smtClean="0"/>
              <a:t>,” ”</a:t>
            </a:r>
            <a:r>
              <a:rPr lang="sv-SE" i="1" dirty="0" smtClean="0"/>
              <a:t>Umtho d Orom</a:t>
            </a:r>
            <a:r>
              <a:rPr lang="sv-SE" dirty="0" smtClean="0"/>
              <a:t>” (Oromoye Suryoye)</a:t>
            </a:r>
            <a:r>
              <a:rPr lang="syr-SY" dirty="0" smtClean="0"/>
              <a:t> </a:t>
            </a:r>
            <a:r>
              <a:rPr lang="sv-SE" dirty="0"/>
              <a:t> </a:t>
            </a:r>
            <a:r>
              <a:rPr lang="sv-SE" dirty="0" smtClean="0"/>
              <a:t>and many more .</a:t>
            </a:r>
          </a:p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b="1" dirty="0" smtClean="0"/>
              <a:t>Fuad Ispir</a:t>
            </a:r>
            <a:endParaRPr lang="sv-SE" sz="7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564904"/>
            <a:ext cx="446449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sv-SE" sz="6600" b="1" dirty="0" smtClean="0"/>
              <a:t>Popularity of the Aramean name</a:t>
            </a:r>
            <a:endParaRPr lang="sv-SE" sz="6600" b="1" dirty="0"/>
          </a:p>
        </p:txBody>
      </p:sp>
    </p:spTree>
    <p:extLst>
      <p:ext uri="{BB962C8B-B14F-4D97-AF65-F5344CB8AC3E}">
        <p14:creationId xmlns:p14="http://schemas.microsoft.com/office/powerpoint/2010/main" val="319250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content-arn2-1.xx.fbcdn.net/hphotos-xft1/v/t1.0-9/971480_10153925461730321_390887970_n.jpg?oh=489281f70111757439b3588edf318c90&amp;oe=56415EF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1484"/>
            <a:ext cx="8352928" cy="592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4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20" y="404664"/>
            <a:ext cx="8663632" cy="6120680"/>
          </a:xfrm>
        </p:spPr>
      </p:pic>
    </p:spTree>
    <p:extLst>
      <p:ext uri="{BB962C8B-B14F-4D97-AF65-F5344CB8AC3E}">
        <p14:creationId xmlns:p14="http://schemas.microsoft.com/office/powerpoint/2010/main" val="80820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55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8064896" cy="608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s://scontent-arn2-1.xx.fbcdn.net/hphotos-xpf1/v/t1.0-9/10409401_709791399080456_2216905210024350970_n.png?oh=75e7f4b6fdb14d131f8fe0893ac4562a&amp;oe=56425E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3690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99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scontent-arn2-1.xx.fbcdn.net/hphotos-xtp1/v/t1.0-9/1462988_182495615275214_123098450_n.png?oh=ae3129e0e0fff870b32bfbfaccc11a9e&amp;oe=564EC5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352928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39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content-arn2-1.xx.fbcdn.net/hphotos-xat1/v/t1.0-9/10475219_785537001496639_4719934496955440135_n.png?oh=a04a60ee70b60309b81f5f9e518acabd&amp;oe=5638BA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992888" cy="587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46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scontent-arn2-1.xx.fbcdn.net/hphotos-xap1/v/t1.0-9/579776_135377489962402_1872976665_n.jpg?oh=4d67ebece1b80b214fcf46a48c97aae0&amp;oe=5640AD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3690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62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609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25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content-arn2-1.xx.fbcdn.net/hphotos-xtp1/v/t1.0-9/1920214_239860272874847_7347051112321134043_n.jpg?oh=209e789497f99d6246edc6c6916fda4c&amp;oe=56471B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8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content-arn2-1.xx.fbcdn.net/hphotos-xfp1/v/t1.0-9/1891060_1680341088848409_104218618837642590_n.jpg?oh=aac2ac55a24c3d7a1511e79e3a28c7c7&amp;oe=564869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84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scontent-arn2-1.xx.fbcdn.net/hphotos-xfp1/v/t1.0-9/10590595_865573710174749_2921531834238930462_n.jpg?oh=8d0ab73605c0e7ac5205b6f1c2c80105&amp;oe=563DDDA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1598"/>
            <a:ext cx="8496944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58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content-arn2-1.xx.fbcdn.net/hphotos-prn2/v/t1.0-9/537823_524665600885334_1394331952_n.jpg?oh=52dbf31e4582f6ec4356102090459103&amp;oe=564AB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7345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2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QEhQUEhQVFBUXGRgYGBgWGB4gFxwcFxgcFhkbGxwYHCggGhonHBgYITEhMSkrLi4uGiIzODMsOCgtLi0BCgoKDg0OGxAQGy8kICYsLy8wMC4vLDYvNDI0LCwuNDQwLCwsLC00LDQsLCw0LCwwLCwsLCwsLCwsLCwsLCwsLP/AABEIAOEA4QMBEQACEQEDEQH/xAAcAAEAAQUBAQAAAAAAAAAAAAAABQIDBAYHAQj/xABHEAACAQMCBAQCBwQHBgUFAAABAgMABBESIQUTMUEGIlFhB3EUIzJCUoGRYnKSoRUkM0OCscEIFmOy4fBTosLR8SU0VJPS/8QAGwEBAAIDAQEAAAAAAAAAAAAAAAEEAgMFBgf/xABBEQABAwIDBAcHAwIFAwUBAAABAAIDBBESITEFQVFhEyJxgZGhsQYUMsHR4fAjQvFSYhUzgqLCQ3KSJDRjsvIW/9oADAMBAAIRAxEAPwDuNESiJREoiURKIlESiJREoij+N8bt7KMy3MqRJ6sep64UdWPsATRFyPxJ8eACUsLfX2Ek+QD2GI1OSPmQfaiLULnxLx6+coZJocjXpAEICagmQcBmUMwGcnrVd9XCwXLh3Z81OEqCHDr64mgia5Z3uI2lQtM7DSuvOSM75icbZ7etYvrI2sc83s02Pl9QpwlY9jbXX0sWsVyRIW0BllcJqxnGcZzny9OtbHVDWw9MQba81Fs7KdsfEPG7ROZHcyvGAred1kGChlwRJkjyAsRjYDtUCpiLsN8/vb1SxW3cA+OssZCcQts+rw5V/mY3OD+orcCDmFC654b8UWvEU12syyY+0vR1/eQ+YfPGDUopmiJREoiURKIlESiJREoiURKIlESiJREoiURKIlESiJRFz34l/E6LhYMMOJrsjZPuR56GTHfuE6n22oi4VxOSe6nS44o87JIHYFMEgRtpdVH2YtJzkY22yN81XdNiDhEQXDjz0U24rNvry1tRcQphJI2kWN4QHWVHVShaQtqR0kRJAeq7r61UjbNKWPdoQLg5WIvu3gg256rI2C8m8aXF1KTBbLrKyKQodmKylWkGEIG8gL5xnLddqhuz4YWdd+Vwc7AZaeWXcmInRZVrwnjkmlo4JEA1afq4o8Bi7EDUAQuZX26eatMlZsxl8TxnrmTpbh2BSGv4LDm8G8XjlW4+jScxCjKycs4MeNGFQkbaRtjtWxu1NnSMMYkFjlnff2qMDxnZYd1xq6hie3uoXAldnfWHjdi2gH0UgKgCjTpHoasRwQSPEsTgbCwtYj8zzzUEkZFT8niS04jJquVCaY5Asb4xrkcAESlh5UhVcKdOWG3WqjaSembaM7xc8gOFtSe3JZYgdVH/AO7dza8i5s3aKZ2fTEpPNUg6hGrD+0xEQzZwNiN+lWY69hc5jv22z3dvLPILHDlddU+GXxaW9K219pjuD5Ufokp9COiSe3QnpjYV0FiurURKIlESiJREoiURKIlESiJREoiURKIlESiJREoi578W/H44XDyoSDdSjyDry16GQj9Qo7n5GiLiXALA8sXzoLjzStO0zgxhQrakbJ189yQVf1YEZ3xz6ma7+hvYm1rA3vx4WG8LIDesa841PeP9GtOeyyEYVyGnkbGkl3UDqoVT0BVBqzjNZNhjgb0s1gQNdAPz55JcnILauG+BLSwAficnOm6i2hOw9NbDGf1A/erkTbWqKnq0gs3+o/ILrUOxp6rMDLidPupY+MniXl2cMNrH2CIM/M7Yz+VUjs5rzincXnmfkvV03s5TsH6hLj4D6+ajJ/Ed2/2riX/C5X/lxW9lJAz4WDwXUZsukZpGPC/qqYfEF0hyLib85GI/RiRUupYHCxYPAKXbNpHaxt8FKQ+NZyui4SK5jOxWVBuPyGP1BqudmxA4oiWHiCubUez1LIOpdvmPNR9/4S4fxLJs2+hXJ6ROcwufQH7v5fw1ai2jV0mU46RnEfEO0fnavL1+wp6brAXbxC1BLm64TMbe5RtI2aNtwY2dTJyj0AkVdJYdRseldnDBWx9JEew87ZX7NQCuJm02Kl+NWEPEVEtthSzaI1Eaq8kp04hREbAjRPMXbZS2xIIC14JX0xwSbsyb5AcSSNSdAP5ki+YXSvg58QGuM2F639ZiyEZjvIE2Kse8i4O/cb9iT1gQRcLWur1KJREoiURKIlESiJREoiURKIlESiJREoiURYHHuLR2VvLcSnCRKWPqcdFHuTgD3NEXzfwlG4lcz8QvkZ421kkaSsSjYFlbrGF1KCMkFWbBKmudW1JZZkZGK+nHkDx/N6zaN5WnNYc64ENqDKWKouN9TYAYrkDCFtRBOMLjON6udLgiMkpsBmeQ+vzWNs7BdPtUj4NGYLYh7phie4/Ce8ceegHr/r08xI59e/pJcox8LePMr1+xdhh4E02m4cfsoJmJJJOSdyT1JPUmrXJeza0NFhkF5RZJRLpREqbKLhKWKEhT0d7FfxC0vzkdIbj78THpk90OwP8AP1FTo5KWTp6fvbuI+q8ptjYbZAZYBnvH0+i0aGW44HesrqCUIJUk6JADqjYEblcgMPlg9xXd/S2hT3acj4jiO3cvE5sOalPFlulvyLy2uCZRyij6ky2kHzIka/VopCqAxyfMPunOFBM8kxubaxPHLtJ1PGyOA1X0N4E8SrxOyiuFwGI0yKPuyLsw+XcexFdJYLYKIlESiJREoiURKIlESiJREoiURKIlESiLjP8AtB8ZZvovD4clpmEjqvU+bREuB1y2o49VFQ5waC46BFoHiuVbW2WGGRip8qxSK6vGTq5zaJVyjMGjGQSDqkxgbVy6S8she5ufEEEHhmNbcOxZuyCy/A1r9BtWvSPr59UVv6og2klHuT5QfY+tVdpye8TCnHwtzdzO4fMrt7B2d71Nif8ACNforTGsRqvojm2YQ3LJbraxQXMqR22mCQRgfR7m3Dox069WrOdekhtRySB06iudJJNAwum6zb/E11iM+HBeAe2ZrTLJdwvbEHeXZ3LThbMZOUBmTVy8A9W1acfr3roki2Pda/cvZx1UTaUSjQNvz0W1eJOFKLOKRERHgYxShSpJBOFd9HRjhTg7jme1c+Cd3vDmOJIcLt17wL/mS81sWucKoiQ/H67voojgHD+clywUO8UepExnJLYJ0/eKrnykEZI2NWJpuicwHIONr93zXU2xVFro4g6zXHrEcrb92qxbziEksahlTTGT51jCkk9A7KACcDbYd+tbxGASRfPn6LOkpqSmqMTJLlwyF78/lvUv4diFza3VuADKqiaIgDUQpBdQeuCQP4qp1Mjopo5L9X4Twz0KobUY2mrI6kfCTn3fb0UVxe5V+SoCqY4URsADLglm6dSNQBPqDVpjHNxEm9yT2BX9jsIEkhOTnHDfeOKp47bf0jYnO9zZrrQ93g++h9Sn2h7fM1NJJ7rU/wBjzY8nbj3rg+0ezRE7p4xkde37rS/CvBEvXdHm5GhDIXZQYwi/aLEuCOoxgHOe1dqrqXQNDg3Fc2tvuvLNF10X4BcdEF9PZB9cU2pomI05eLuFPQtHkkZ+6KsNuQCRYqF9A1KJREoiURKIlESiJREoiURKIlESiJREoi+afGVzLeeIJzFD9K5LaFiLFVxEoQksCMASEt1qtWPY2E43YQcrqW6rXPGck1xeiJ88zyJoMiuiPJhiiMm2nLDbsc1qohHFT4m6a3ta4G83UuuStt8QOolESf2duqwJ8ohpJ+ZbUc+9cWC5bjdq44j3/ZfTdiUop6Ro3nM9/wBlGVuGS6rmhzS071mycXnZi5kOsjTrAUPj01gagPbNYiNgbhDRbhu8Fy27FpB+024XNvC6tR3sihAGwE16BhTp5n28ZB6+vbtis8s8tVlLsmmkLrjW17EjTRe2nEJIUeONtKPs66VIbAwM6lNYvY17g9wuRoVM+yqeZ4e4G4yFiRp2KqDic0bo6SMroojUjGyDovTBHzzUPjY9pa5oIOZQ7JpixzC3Im/f2q9d8duJXR5JWZkOpNgAp9QoGnPuRWMcMUbS1jbA6rCPY1JG1zQ3XI8VjWt9JE/Mjdkc58w6+b7XbvWb2NeMLhcKxNQQSxNieOqNFRFcMgdVYgOMP08wyG3J36gGsjY5kKX0MLywkfB8PJZHBr7kTRydQD5h6qfK4/NSa1TR9Iwt/L7lNdTiogdGd481qxslsuKNAycxFlKBSuvUr/2Z06hr+0jacjJHWuw2Qz0gkBsSL30z355235r5QW4XWKneO3TWXF7SflchY2iGAYt1RsMMQEqv1bKunrjG5yDWGzHXh+K+fP8A5Z96P1X09XRWCURKIlESiJREoiURKIlESiJREoiURKIvk7h9mt3xG8Z5mgIaaQSK6KQxlwCTIyjSC2SM5PaqlbK6Ngs3Fc2tYn0B9Fk0XKr4dGp42mDrVZeZqyh1cteZqJi8hJ05JG2fWq0zj7gbi122378t+fitsTMczW8SFIMxJydydzVFfXWtDRYKe4f4c51nLcBzzEBYRgDdVOC3cnOl8bDdSN6qS1YjnbERkd/Ph6eK85U7ZfFWdDlhBAJ/OCjuCWaTzxxO5jDkKGC6tzsB1GM+tb5nmOMvAvbcultKqlp4ekjbfjyU1/usjy3MKSOr24DFpMGIggNgkAFDg+/Q+lVvfT0cchbk/hr91wm7dqWBr5A0g3yGuX5koux4UGt3upSyxKQihQNbu2NhnZQM7nfvsasOmAlELc3HPkAujWbVe2UQQgYjqXaDK/orc8VsIiRJKs+QOS6g5yd21gAadOdsA5rNvSF9iBh4g/LNa4doVfThjywt3uGlvHVXPDfChdziNnMa4yWAB7hQNzgElgB1+Va6mboYi8C54K5tbaDqSMFlrk71jcXsTbzSxH7jEA9yvVT+akGs4ZWyxteNCFuoat1RTCUZu3jmpq64DBFDbSmWWRZ2C5QKpBOd9LA5wRjGarsqXvkkjDQC3idfBcL/ABitfI9oDRhBJB5c1g+J+CfQpuVrDgqGBxg4JIwR67Gs6WoFRH0gFs7Lr7K2i6sYS4WI8FqvjIN9OtnQtrkitmyv29SgR5GdtWY9q69Bb3ZzXaAu8NfmvA7Vj6OskaOJXnxGt545EWdrc9WVYVVGXyon1ka55ZIRRjP3T71ls58b2Exg9pvz0J1VF4IOa+qOETa4IW/FGjfqoNdFYLLoiURKIlESiJREoiURKIlEWBxnjMFnGZbmVIkHdzjJ9FHVj7DJoi5J4m+PKKSthBzOv1s2QvzCL5iPmV+VEXPr/wCJnFrttIuJF1HCpAoXc9FUoNZP5k1BIAuUUaF4nOTqkuWIxnmSsCMyGIZ1sCPrAV377VqNREP3flr+mamxUXwW5himDXMJnQZymor5uxYjcgHquRn1FTO1747RuwnjqgtfNTnD+Ixy8VSWMaUclVXQECBozEqhVJGwwMjr6DpVOaFwozG7UDW9753urNI4CpYf7h6qZgj1MF1KuTjUxwo9z7CufzX1KrnMMReASeAW6cD8R28NzoWNI4ivLaV5CSVjUhDj7IUnsM5LE1yqujllhuXXcDcAAb/P+F4uXZs/QCd1ySdLG+epKgreOKC/j0SxmFZlcOG8oQNqwT2IAxj/AN6vHHJTm4s4tOXOy676iSbZrmOY7EABoc+f1WxLxaE3d0088clo4GIydeohUwVQZKkYYdv9a5/u8wpYmxttIN+lsze58FxDTOdExrIndJc3Nj3fzuWL4Z43D9Ge2eU2zK5eGUjIXJ1LnORkHIOdiD1rZV00nTidgxC1nDTwVraOz6hrxK5pdcC9uNs9PVWb/jSx2TWvPM8xcnmIWK6CwYqXfB3GdhnritjIHOqRNhwttodb24BZ0lA+aqEgiwsFsj2KOsL6K1hU6EnmdxJ/aELHy9owyruzZYtjIG47irEkb5HkXwttbQZ31tdb6qCbaFU4Zta0WFwc+NvzRZ/je5hueVcRyRmQoFljDZYHqMeuCWB+Qqts+GWEOieDYHIpsOSWCQxPY6zuRyKyDxmOO14eFkQtFIGlQEFgpLZ29cN23BqG0zzPOSMnDI81QfTPnqJTgdnitkddVD+LIYBPqt5xMr+Y+YsyH0LNnPsM5HftnfSOlMVpW4SMt2fMALt7BfIGGJ0drb7Wv9+a1Ljs0ZvrQSsFSNIdbHUcDUZD9jzdGxtvXZpQ73Z+HU3t6b15HbRBr5O1YHi/6Fqi+ggAFSz4LncnYESbqwAOQCRuNzW+j94wnpzvy0+X27Fy3W3KuK04nEsbJ9LAk08vlu+TqUsgAQ5BKgkDvg46Vs96huRiGWqjCVm8P+IXFrUKRczlTnHOGtW0nDAGQHp0ODW7ECbXULfPDnx6YELfW4I7yQHBHzjc7/xD5VKLr3h3xNa8QTXazLIB1A2df3lPmX8xRFL0RKIlESiJREoi598S/idFwsGKLE12Rsn3I89GkI/XSNz7daIuB3sl3xST6RdytpOTzH+yqKQJDFGPtKmQSqDbqe5rTJM1mQzPDnuHK+66kBTcvA7Xhtwi3AEkbjHNYgtFLGS2eUhOuNvqzuu6vsa5zamaqiJjyI3cQeZ0Ou/UZrOwac1HLx7m2cdpDFM0ygriMgxE8wSc7Sq8wy+VV3OB1HUg7zTYJnTPcMJ466aXvayi9xZTCPxNpZZvobqZooo35rshIi05bJZCC2gavXLetVD7kGNZ0mTSSLZ635HS+S2tilf8LSe5ardeFbwEkwdSThGRsewCMa6DK2B2Qd6qXUdQMyw+BUciSWsqO6MjKyuA6lc6SD3FWLtkaQCtPWY4EixC3hiCcr9k7r8juP5YrgkEGxX1ulmE0LZBvAK8qFvSiWSiJREolkolkoiURegZosXENFytO4s7XNzIYlL5OFCgklUARTgeyiu5C0RRAOyXyWqlM873jeSVeg8LXb7iBh++VX/nIrB9bAzV353KG0c7tGHwK3O2m4pGsA+hLKINOjQdTeSJogTy5Dk4bPTqNuprluFE8vPSWxXvfmQd45KXQzM+JhHcVj23ilbAxQtb3KRIgTTKArv9ZJM2xAKHW6eYMRiPdTqwNrqM1AdI14uTe4ztkB35DTnrktWK2St2djYXqQxhlEq5aZkVxIY1RpHcAjBkL4j0DXnZlC7ipkkqYHOda4Ogyte9gOy2d8uBvklgVELwm6sybqzeTTFIycxNSuDGoeTKkbxg6lJ6HScgdKux1bHODHZOtfxNh/Cxw712P4Y/FpL0rbXumK4OyONo5T2H7D+3Q9sZxVpYrq1ESiJREoi578XPiAOFw8qEg3co8g68tenMI9eoUdyD6Yoi+beH3qi4EtyrTrqLSAt5nJySSxBydRzvnPetcrXuYQw2PFSFtnE+PGeQ2thCsgkJGApb6xtSNJDqCmPMRUNsF8uQBjNc+OmETemnfa3dlwdrex03rIm+QUjB4Tt7Q6uIO11c94I3OhcDYSy9ScY8o6e4qm/aUs2VMMLP6iMz2D5ldvZ2wZqrruybx+n5ZZb8ckC6IQltH+C3UIPzK+Zj8yar9A0nE+7jxdn9l7Gl2JSU4ybc8T+WUazEnJ3PqetbdF1WtDRYBeVKles2V0ndfwndf0O1S0kG4WialhmFpGg9oVEaBRgbAdB6ew9qlzi43KmCnZAwRx5BVVit6URKIlSAsXODQSVXNEUZlYEMpKkHqCDgj9ajIi4WuGZszBIzQqii3JREoi8YZBHrUtNjdapYxKwsdoV7D5F0p5V9F2H6DrUucXG7s1pgoaeAWjYB3JWKtIKIQDqpGDjcyroZhLH3jmAkjPtpfOPyxWkwMJxDI8RkfJc2p2TSzjrMF+IyWPceHLO+3gP0G5+6pJNs7dsH7URz8xW9ldUQf5n6jP8AcPkfVeR2h7OywAvi6zfNaz4gvL22R7C6BXdG8w3ITOnSwOGQkk53yR7V06dtNM4VMRvqP5HFecNx1StZq8sV9D/Bb4jG7UWV2+bhR9U7HeVQN1JPWRR37gZ6gkkXW6IlEUf4g4vHZW8txKfJEpY+p9FHuTgD3NEXx94i41LfXEtxMcvI2fYDoqj9kDAHyoixuH2UlxIkUSl5HIVVHUk/99e1YSSNjYXvNgNVIF8l1lLePg0Rt7chrph/WLgdVzvyo/Qep/16eWdI+vf0smUY+FvzK9fsPYoeBNMMtw4/ZQJNWl7UAAWCUUpREoiURKIlESiJRQpngnAXuU1oCcTxRnHZXDF2Py8n86rz1TITZ39JPhuXntrbR6GQxbiw+JyCnfGXh4h725wQqmFk9Drwsnzwd/zqls+sa5kUW8g35W08VzdlbTcwxQbrm/fotJIxsdj6HrXVIXsI5GyNxNNwlFsSiJREoiURKIlESgUWU7aTRX8Qs74+XpBN9+Jj0GT1Q7DH/TFV3SUz/eKf/U3c4fVeV23sVr2maEZ7x8wuYeIeCS2M7wTDDIevZgejKe6kf95r0tNUsqYhLHofyy8KQQbFYlldvDIkkTFHRgysOoKnIIreoX114C8TLxOyiuBgMfLIo+7IuzD5HZh7MKItioi4l/tHeICFgskP2vrpMHsMrGD7Z1n/AAiiLhNEXVfh1YCwspOIuBzpcxWwPYdGf9QfyX9qvNbWmNTUCkb8Izd8guxsag96nAOmp7FHsxJJJJJ3JPUk9zWduC+mNaGiwXlFKURKIlESiJRLrzUPUVOErHpG8UBz0oQQpDgdFUq5IGcZOM+mds1F7ZrVUPLInOG4H0XbfD/Als+cEPleTWo/CNKrp99wf1rxVdWmpLbjMCx8V83mqHzkOebkC3mfqsjjnD/pNvLDnGtSufQ9jWmkn6CZsnArWx5Y4OGoXJfG6Bb6cL0yv6mNSf517CgcXUzCeHzK9zsEk0bb8T6qDq3Zdm6p1j1FThPBYdIziFVUWWdwlESiJREoiURKIVNeIrL+leGl+t1ZDOe7w9SD6kAZ/wAJ/FVejm9zrMH7JPJ33Xz32g2f0E2Ng6rs/qFyKvVLzi6z/s8+IDDeSWjHyXCllGf7yME7fNNWf3RRF9EZoi+TPi1xP6Txa7bOQj8pfYRAIQP8QY/nRFq9jbGWRI1+07Kg+bEKP5msXvDGlx0Aui7N42dIZYLVd4bWNExnrsNWfcqF3+deP2fika6Y/E8k/Re92JTOZRPkZk517dwy81Njhdiw8nD7x/QhXUH+OQVTdNVtNnTMHh8guP7/AFl85vMH0BVY8PxH7PC5gPWS4VR+f1pP8qj3qTQ1A7mk/JYnaNUP+t4X+gWuy2kUF0ySRQaJACitcOVjxnILRAsST2I7rvXSa58kAcxxuNbNGfc781V8VlTLTY2PdibrlqDoe5UXNokMhYwqYXICsYZ9CN00KZHiyD11FiK2RuL2WxHEObbnmbB1vBa2VlRNFZshD23yuMxrfLeOHBY62XLkOhI7n1hBLOuSf/x3YIAO5c++azL8TbElvP8A/Qz8FvZtB0zA2V7mEfuGh7b2z7FfS+tRcIzWZSOMMJowxfLEYU+YjGDWkw1HRFrZLuOhsBl3LYI6l8Ja2cOLiMOZByvfnwWavH7FbxJkg0wrEVK8tPt5J1Y1YO2BnOa0e61Zp3Ruk65OtzotBoKx9O6NzrnED8W6xWXxvxVazvaGNWQRTpI+UA8o6kBCc/KtFLs+ojbJjdcubYZ7+9aqfZdSxr8gbtIFiMzcLP8AF3ELS6ii5TROxniBAAD6WyDkEBsVq2dDVQOf0gNsJtwv6KtSRT08ji4FvVdxG5YHjbwfFAEe3yOZIsXLJyuXzjBO43GMb9e1bdm7SfM4tlGgvfsXQ2btiU3ZP1mgE335DzUjw/xo9riDiEbo67CQDIYDuR3+a5B9BVafZLKj9WlcLHd+ehVN+zRN16RwcP6SQHDxV3iHxCjPktI3mlb7IKkDPyHmb5YHzrCHYbgcU7gGqGbHlb1qghjeZF+4Ba1wnw1Jc3rx3bMjaec+MFjqI2zuF+174xiupUVzIKYSQi4vhHD8yXUl2qyCkaKUZXLbnlbPvupuKytbLielhGkQtdQ5hyNZlAzl8+YgH+dUzNU1NDibcuL93C3LcuXJNPU0ouS44/8AirfEfE9qL+OVW1xpCyHSh+0SSAAwGdu/SphoKk0jozk4m+v0utkWzKp1MW4LEuBzy3Hj2rA8ReJLK4MGiEjRMrSZjQakAOpdm3z6Hat9HR1UTX433uLDM5FbaTZ1TEHm4F2kfENbhYnGuKWEjRPBbMqI2ZdggZT0XKscb/Kt9LBVsa4SyXJGW+x7wrFPT1sYc18tiR1buvvHbuusS/RZcaLaO0jOCJHaQg79BI3kB9tvnW+IOZ8by88LD0GaxZVdB1nTOkdwGnffOyS2QIEMcau5AJdUZ2VCd5MwXEit6Y0Dr06VIfb9RxsOZtnw6zWkeK1R11RczyPIbfS9rngLjTiVe4vBCqpFHHbiRyqh+ZMrLuN3SZQFB6Zz67bVrg6QuL3F1hus23cWkpR1dS4maR7sLczpY8Athh8OxBR/9OaXYZaO6U5Pc7uv8q5r6x+I2nA5Fh+hVL/E6on/ADiO0fQFVHg9mPt8NvF+WWH/AJJTWHvFSfhnYfL1CyG0azdNf85gKO4XdwQcTRYEeOJ1ETpIGDZffcSbjcp/2atTxyvoyZCC4dYEaZLpOjnqtmvfMcRBuNDkNdO9ce8W8J+h3lxAOkcjBf3T5k/8pFetop/eKdkvEee/zXiHCxsqPDHEja3lvODjlyox+QYah+a5H51ZUL7K56+ooi+L+Oz8y5nf8UsjfxOTRFM/DO3EnFLNTuBJq/gUuP5rXO2vJgopTy9clnGLuC3HxTNzLy4P/Edf4To/0rjUbMEDByC+p7MZho4xy9c1tvCuJrJBHzeITltIHJt0HMGny4OiNnPTqSM9a51RTubK7BC21/iccvM2XiqmAwzOYGAWJsTf5kBZTcNWQZFjJIOuviE5C/PQzOR/CK1CdzcjMByjbn42Hqq+O37rf9o/hRvEIFuE5aPEzKcpHw+3yFYA41Sk4A/NatQyOidjcCAdTI7dyarEEpgfjtyOI6g8v5Uclx5jFeqqTIPM9xzZ3bPQRxhtCtgjfO/+Vks6ofBm06BtmjvNr2VuWnIHTUxJZysLdp17/Ne3HCni0oHZY8Erb3R1NIx7i3gDHST6jbvRlQ19yRnvc3Qf6jbyWv3uOW5lbd2XWbl4kq3OlygSN4UaZjlIjhio7EW0f1advMyms2uhddzXENGp4/6jn4FZtZRueSHuDeNvV17nsA7FczPzgnJLSKuZGSVXlUdcGQgx249gqn3qP0sGLFYHS4IHhq7xKxEVP0ZPSWzyu0gHuBJJ7e9YRvQyBnhYRl8DZjBkfeeQEvcyexcCtuAh1g7O2fHsA0aO663e7Fp/SkBIHGzuwA5N9UMNvLsh3JbGSEdjjdn25UEI6hQGY4oDKz4vrbkN5PgAsxLWU7c74bdrc+HEnwVy8vrqOONTIZY0ZJ4y4OoBCFVznLJEzMQurrjYCtbIYHPLgLOIIPfu4EjfZbII6SeQi2BxBFh8OY07Rv3bl1HhPEob+EOul1P2kYAlT3Vge/8AnXkaiCakkw5jgRvXn54JIJCx4sQsgpDbIz4jhQDLEAKPzwK1h09Q7DcuK12c821K5fccfnnvJZbXCcwCFWYYwOqAsfKjuyHGfxY969ZHRRR07Y5s7Z9+/tAuvROo4KemY2pve5cWjXd6b1hGBM653MjnVnnMwyVA1RvpzJDMp6E6kO1WruthYLDlbxG4jjoQsW1U7hgp24RkbNHn/cDv3+C9guIycW8cjnl9ViBbA+5PEAY5F/4g0n86hzXWvIQM+Pm06jsNwsHU8v8A1XAWO92/+06jsOSr+lOY4pOQOSTpyzkxKRt5JM8y237F8e1QGtDy3H1vO3MaO8FiaeAOe3pc+QNz2jR3qdVkOLhJcSRqhcfVytKFJz0AuE0rL+62omtbTE5l2m9tRb/ibkd1lq6Ol6MEPJO8Bt7dxOXaDbsXkVlchwrslvNnDIv1MsoPowUQyn0wT70dNDhxAYm8fiA/5BS6SlZfA0uFssWYHd8Q7z4qqcQWYI05dSPq5VkiuhqOcrPCxVl2+W1Q3pZze+XEEFv/AIuF7qWCetdcnLj+wW5HRZNhaSxMZrtpIpSMK1xCZoOWQCAzhiVPUbkHr6mtMskb29HCARwa7C6/ILCpmjc0QwgFozyNiTxt8gFLwcOVxzFs7acH+9sJuW5/LK4PtrNU3zOacJlc08JG3Hjn6KiXW6uIjkR/Poq1uYkOPpl7ZnoFuhlP4pVZT/HWJjkfmYmSD+05+Rv5KbOP7Q7s+gI8wtAvL9muWmLazzNQbGNWk+U4GwyANu1dxsTRGIwLC1rL3FFTYaIREWu31Ud8cLcJxMkffijY/MZT/JBVj2ceXUQB3EhfMph1lz+u6tS7h/vs3qaIuN8Zh5dxMn4ZJF/RiKIp74XTBOK2hPdyv8aMg/ma5m2WY6GUcvTNZx/EFtniWIpd3AP/AIrn+Jiw/ka5FK4OgYRwHovqmzXB1JGf7QpXwbxp4ybfnpbI5LcxkDEEAbAswVcgZyQRke9aK6mZIOkLC8jKwNlxdvUF3e8NaTuI+fFbMsEMxzHFPxFv/EnYi3HuNQCH/CjVzscsYs9zYhwaLu+viV5q7m6kN7Nfr4kKuWdnPKMzSEbG24eulV9pJifL+qfKjWNaMYbb+6TM9zfsVAsMwO8/T+VH3/C4dopUjQ51C2tF5lyx9ZJmGwPckAftGrEVRJm9hJH9T8m9zVvgqJYzjjJ7Tp4fnYo0cHmtC4S4aKWX7NvH9ZcFcYGtkwE/e2A9dqs+8xT2Lm3aP3HJt+QOv5krvvsMtjJCDbffCPDP6ngrJ4beQpyElXmybvBDgzb9TLIi7D3Z9/esxPTyHpXN6rdHHTuF/QLYJ6F78RjOHiTl3D5K69tdrIlsIoZlQamt4doh6GbSVyx7Bic+hrESU5YZsRbf9x1/03v5BYA0T2l+JzTxIBPYLK0eOzAtJLC3MRtAmA1RW46ERRgctZAMblifU9qy91jya13VIvbe7tOtu5Ze4ROsIpQQdxyce38+qrSW0uCcDXhsRo5xPcSybGWaX7sYO+kHt8hUFs8eveRo0DcG8TxWDo6ul62Yy1HwgcBu/O0pNYS2xJib6TFG8aMrdJLgKVVUABaRIyVOnOMg7bEjJkzJbB4wuIJHJt9TuBKxEsU+UnUcd4GVuY4niFGwCMFmhlkiZQ/RtL4ht9ZLYPV5e2dt9qsOxEWe0EZdmbvkFae6drWtlaHjK18xmcrHs571XxBC4JnuHcjmBeY5IDLCksexJ2Ys6dtwKxjIb8DANNO0g+FgVEE7gR0EYBy0GdrlpzN+SvRRvMrrbxlIgjM231kkDSBmVVIIkMb69LZz03B64uLYyDIbm4A4B1vK4tcaLS8NidimOJ99NwcN5PPK4WZPaW9sSxaOR8GWN5culzFJ9xhvy5QCAGGPX1xobLLNlYgaEDItI3jiOSwbLU1HUYDa+jcsJ45bvzmrR4yhBEMU8yRrqifJE1ucZKiVQ+qIb7MO3cVn7s693uAJ1G53cbZ9i2/4e9p/Ve1pJ0JydzsN/h3L2S8vMRXHLjh5mA1wMCKUHpzgGKYPTUVHsRUCOnu6K97ft3j/ALd/gVAioW4ml7nW/aBmOwlXGsLuB2ieSK2il6ZUG0YnsMoyIT7hc1j01PI0PaC4t/8AIeYJ81BlonNBDHOI4mzvLVULwi4VDaz3PIDbRpICYH9Akg8q5/DsfapNRCT08bMR3kfEO0aqXVdLjEkcN7b8Rv3j53WdacEjt2US/UzEFT9LRZLaXPZZFACk9Bkhv2TWiSpfKDg6zf7CQ4doOvoqs9bLMLD4RnZuVu7+e1SiqbXvLYe4POsTt77xD/8AX+dVSRPwk/2yffzVO+Ln5H88VXNartJNa9dxdcPY5PuVTEmP4xWLZHfBHJ/okA9Tl6IHHRp7j+W9FGeIOPGGErBei5WXUmiRAZUGNyWXTpIyNmUnf2qxSUofJikiwFudwcj3Z+RXQ2dQGqmAc2wGZO78PJaJFGWIUdSQB+e1dgutmvdSODGFx0AVHxzmDcTwPuQxqf1Z/wDJhWz2baRRX4uJXyOY9Zc8rvLUuv8A+57eh/SiLSfihw76NxW8TsZTIPlLiX/1Y/KiKA4XeGCaKUdY3Rx80YN/pWuWMSRuYd4I8VINjddg8fRKbhJ4947iNJFYdDlQP8tJ/OvI7NJERidqwkFfRvZ6oElLg/pPkc1rNdAGy7pF1LweI5wFSR2miXbluzBT7EoQzD2JI9q0OpoiS5oAcd4Av55fNcOp2DBJnH1T4+W7uUlJ40chY1jEEAGOXbtoY+2vSdK/ugH3qu3ZzAS8nE/i7Py+qon2ceMw8E8x+eaHxfoXl28Itozu/KYc5z7yMpx7tgt7igoA445XYzuvoO78CxPs9Mcy8E872/OWisSeLGVCltEtsGOXdWLTP85GGc9d9z6YrMUTHOxTOL7aDQDu0W9ns9vkfc7ssh3fLJW08VzRxNFAkUAbdmjDc1j3LOzklj+Lr6EVk6jie8Pku624nLwAW0ez0ZN3vJ8LfnJUnxTMIeRGsUKE5blhw7+upy5Yk9znPvU+6RGXpX3cd19B2CyD2ejvic8k9g9Ploq38UuwiRoYuRFuIEDLGxG4L7ksAd8dCdzmsRRsBc4OOJ37jmR2LWfZ0WJEhud5CoveNRXAmaaAGWQjS6thY1BwNKgDUQMnc+Y9cDYbI4XR4Qx/VA0O89v5ZQzZFXTkdDJkN3E8930VUHEvo7BreQyQxZaNJyAytIpQsqg4YrnqPxE46mhh6Vv6gs46kcBnqtL6MzENnZge7e3MG3Gxyv8AJWGuLdocY80duFXI8zTPNrkbI64UnGexNZ4ZQ++4u8G2sPPgsoqaqZMC34XP3G4wgZaK7A9tE7sNLcuW1ePq2tcEzr6Hc96xPTPAGlw6/I/tPFa3MrJ42g3za4HcL3Nr+S8Xi7aQsLiJIXlMcmrEvLmbGhRnzbebA7gbjbM+7tvd4uXAXG64Gv54J7i1rgZAXucB1RpcZXLh+ZlULPZxc1VikmDBdEjEI6sOpC7qRkAjIz1BzUHp3YXFwbbUDMEduRVg0W0ZwMRDB/SNLd31WYfGMokjljjjjkVQshXOiUAdGQYAwdwc5HTOK0+4RlrmOcSCbi+o7CjfZ3qlrn3G7LT838VatPFs0TSGNIQkmdUOljDk9WCl/KT3AIB9KmSiieG4ibjQ3z8bLYfZ2Mts55vxyXll4qmiDoqQmF/7l1Zolz10hnyAfw5x6Cpko4pCHG4cP3A2Pfkpd7PRuFy8345fnevbHxS8WU5aPAwwbd8tGP3NZJQfs7j2pLRxyWdch4/cMj321WDvZ4EXx9bjb1+uqyLfxeYvLHFmE7NBK/Mjx6IWXUn7p1L7VrfQNf1nO625wFj32yPkq59nZSc3jttn4fPVVJ4wMJBtY2iTvE8muHHfSpUGP8mA9qg0DZB+scR/qAsfujfZ2Vx/UeO0DP8APy6xrnxS+rXbItoTktyiSrZ6kofq8++nPvWxlGzDhlOPhfd36+asQ+zrQf1n4hw089VBTzNIxd2LMxyWY5JPuTVsAAADIBd+GBkLAxgsApjwZY8+8hXsp1t8k83+eB+dU6+Xo6dx45eKo7Yn6Gked5y8fsufeOuKi7v7mZTlWkIU+qphFP5hQfzr0Wz6f3elZEdQPPUr5e83JKj+BWBubmCAdZZEj2/bYL/rVxYr7L/o+P8ACKIuI/7R/AcSW94o2YcmQ/tLl0P5guP8Ioi4pRF1rwXe/wBJcNNqTm5tMvEO7xHqB64zj+CvL7Ri90qxOPgfkeR+/wBV3thV/u84Djkciomty+jhKKUoiURKIlESiJREooSpCgra+KQK30pioJW1tSpI3BIiGQexwSKoRSOBYAdXv/5LxNE9zeiDTb9R3yVriNhGi3ulFGgWGnbdeYmp8E9NR61Mcz3Ojudcd+7RZwzyvMeJxOUm/tWD4v8A/vbj98/5CttISYGdgXf2J/7Fnf8A/YqHqwuqlFKURKIlESiJREoiUUKeur0cK4bJMTi5uwY4R94R/ef9Dn5lKqxQ++VgZ+yPN3buH5zXhPaOvEknRN0b6/ZceNesXlV074AcBNxxAzkeS2Ut/jcFEH6az/hFEX0niiKH8X8ATiNnNbPtrXyt+FxujfkwHzGRRF8f8U4fJbTSQyqVkjYqwPqNvzHcHuKIr3AeMS2U6TwtpdDkehHQqR3UjY1pqKdlRGYpBcFSDY3C6lfxxX8RvrIbH+3hH24nPU47oeufz9ceYZ0lM/3ef/S7cR9V7nYW2GvaIJTnuPy+igatr1aUUpREoiURKIlESihTd5a2dvHG07XOWhilYpy9I5uAAARq6nFV4nVEz3CMNycRnfcvI1O2auNr5OrhDi3Q3WTcX1t5wz3vnCQttBuE08tchdvsrvtknBOTijYKjIgMyu4fFvvcrjCqdG9rRhyde+drnirMvFLZjOJHvNJCFz9TlhbeRTjlgYUd1JzkasHatgpZgGloZfO3xZYu/wBQOS1MrnNOgGHFbXfr2q7DHbXdzplN2JJHUE5i2LnALDlrjoR5cjY4JrVMJqeLE3CQB/du4ZnzsunQ7TqmU5EeEBgvY3vYn6rXpVwzD0JH6HFWAbi69nTSGSJrzqQCqalb0oiURKIlESiJRQpvhHD40jN3eHRax+vWVuyIO+/X/wCSK00j3O6CDN58hxK8/tna7aZhjYeufL7rnnjDxLJxK4aZ/Ko8saDoiDoo9+5Pc/kK9BQ0TKSERt11J4nivnj3lxuVDRRliFUFiSAABkknYAAdTVtYr6z+GHhT+i7FImxzn+smI/G33fkowv5E96IttoiURco+NXw8N6hvLVc3Ea4kQdZUX0Hd1H5kbdgKIvnQiiKR4DxyexlE1u5Rh1/Cw7qw6Mp9P9a0VFNFUM6OUXH5pzUtcWm4XQLTjNlxHcFbG5PVHP8AV3Pqj/3ZPodvn1rhyUlTS/8AyM4j4h2jevU7N9o3RAMnzHHf915xDhU1v/axlQejdUPphhkH9awjmZJ8J+vgvYU9dBUC8bgfXwWFWxW0oiAUUOcGi5XisD0OflUkEarCOVkgxMNwvahbUooU03GYnRFltI5SsaRZZ33WPGnIBx1GarCCRriY5CLknQb152b2fEuIGQ4SSbWyurTcRgLlzaoe+OY+Mjocg6jjJwCcDsBgVttNgwiQ9th/HktJ9mGF2IyHwCr/AKUt8Y+hRY325kmPN9oY1dD3HeteCovfpj4N+iD2YjGkh8Ar1tx2GN0dLOMMhBX6yTYr021Y2rB8Er2lrpSQeQ+izZ7OhjS1spsdcgoORskn1JP6nNW9BZehhj6ONrOAsqaLavCcbmpAvkFg+RrGlzjYBe4oRZGSNeLtN0qFmlFCybDh8s50xRs5/ZGw+Z6D86wkkZGLvNlXnqoYBeRwCv3VzZ8P3uXFzMOlvC2VB/4sg2A9QMn51EcNTU/5Ywt/qOvcPmV5TaPtLcFlP4/Radx7jF3xV9bKTGhVEjjGIotZ0ooHQEkYydzj2FdmlpoKNuBupuSTqbaryD3ukN3Zq54v8MLYpARI2uRcvDKmmZCNixVSwCE5xkg/PrWNHWGoLxhyByINwfTPioc2y6T8Dvh4cpxC6XAG9ujd/wDiken4f4vQ1fWK7nREoiURKIuSfFH4SLdl7mxCpOcs8WwSU9SR2WQ/oe+Dkki4hwnhH9ehtrpWizMiSqwIYAsAR7Eg/wA601D3Mic5moBspGq3Hw34GtL6Z5IrgywZUiFNK3Ca3AIkVzjQikksudQG2DXHq9qT0zA17LO45lpsN1t5OgOi2NYCclA3hvuDy8mOdgGUyKIn1RshLYbTuvRSe+BV5gpq5mNzOWYzB4X1WN3MORWT/vPdcnmyJayEn7LQhZSpXVzcRhcx9tWeta/cYMeFpcO/LszvnyV6PatZGMpD4qNm8YSn7MVunyjJ/wCdjW4bPiGpPitrtuVx/wCoVgycTuLlljMh8xChVwqkscDKoAD+lWGwxRAuA0VKSqnnNnvJ7Stv5QTyr9lfKPkNhXFc4vOI719SooBBTsjG4BKxVtKKEopSiJREoiUUJRSgNBktcjA9pad61S6uZbKaSOORgoJwM5Uq3mUlWyD5SO1dprWTsDnBfKXvmpJnMY4ixO9ZMHi+ZftRwP8AvR4/5CtajQRHS47/AKqy3bdc0f5hWSnjS4YhY4LYMSANMGpiTsMBy2+fatbtnQ6uJt229LLB+161+RkKlOOQ38lxHaXN3I2qISSRwIzCIlSeW8UAwWzpHtqBrTTGkbEZomAWNgTlfmC7cqT3Pc7rG5UfwHwgrTyRXsrWxhCvKgQs4jYKxbI8qgBlznpnoelbqiucIw+BuPFob5X/ADRYhu4rPs/FzWMAsrdEllSR1EiHXBNzGBVjGV+skUhQpztpHXcHU7Z4qZemkJAIGWjhbde+QO8b1OOwsFvPw9+FEk0n03i+WdjrED7lid9U3/8AH6/hrqMY1jQ1osAta7WBiskXtESiJREoiURQHinwfacSUfSI/Ov2JUOmVD20sN/fByPaoIui474h+Ct7byGWwnE2CWGW5c4Ps32Seu+V+VQWtLcJGSLXuIcX4va6heWxkIRoxJcWwZgrqVYLMANQIJ+8RVH/AAuAHqXbnewJAv2aLPGVA2Pi+ZLWa0ctLDIgRVZyOXhtYK47Z6joRtWyShidM2duTgfHK2agONrKG4dw+W5cRwxtK5yQqAk4Aydh7VZllZE3E82HNQATotpsPCstpfRLJpcJJhmTOkSJFzymWAJYDT2xXPkrmS0zntyuPK9rqzSx3qGNP9Q9VtdpwEPaNdGYaUIDIiEuCSAB5mUZ8w26b9a5D6kNnENsyLg7vmvc1G2J2VHQMjzvYX3qjjXAjbRxTCQSQygFWCkNuNW6E+me/btU09S2V7o7Wc3UfdbKTbDpy6Mss8AnXI2VPiPgv0J0QycwsmvZdIAJIA+0cnY/9aU1Q2dpcBaxstmzdpyVmIllgOayp/DDBLUxyCRrk+QaSoA0hskkk9/TtWDaxhdIHCwZqVUZt52N/SMsGjvvcDsVu74EkM7QTXHKIAOt4iImyAcK2vJ69cbkEVlHUGSISxsuDuBz7/zJYt25O5mNsYI4A5+H2VvhHAHuY5pVOI4gckKS7EDVhUyN8Y6nuOtTPUxwvax2rvDvKs1e2XU+BhZ1yATc5C6xJ7WIRB0nDOTgwlCsi+pbzEAe++c/OtwLsZaW2HG+RWVPtKolm6Lox2g3Hj2rO4jwNLdbd5JzpnXWCIc6RhT5hzc/eHTPetMVR0rnta3Nptrr5KrHtueQuAjFx/crnC/Dqz3L24uEGndW0k8wY1AqAcDykHdu/fesZ6roYRKWHs4dv8LKXbcradkoj1vfgDfRYx4Lo+kiZ+U9uASujOvLBV0nUMZJXt0YGtgnDsBYLh2++mV+C2O2w89GYmg48tdDvC0rxlbf1iLA3kiiP57x9Tt9yu1Qu/SPIn6rx+2m4a6TtWN4j8Lz8P5XP0AyBsBWDFShAZWxtqGR0JrOlrYqnF0e7kuY5pbqp/wb4mtrKAMUCXAk0s6prleJxgmNnbTDInbGzbZHU1TrqKaofa9220vYXHEDMg7+ClrgFjG2MxB4VbcQaUsSbgsS5DAgjES4XOclixq1FFMRafCRb4QMvP6KCRuW3cO+E3FOIGNuISrCiKEGrDy6V6DCbHbuzZrfFCyK+AWub96gknVdY8HfD2y4X5oY9cuMGaTeT8uyD5Ae+a2qFtlESiJREoiURKIlESiJREoiw5uFwP8Abhib95FP+Yoi+cfDfCBDccReZuXHybtAI9LSkc7kMVjB2xuN8dRjIrkbTlJwMYLkPGuQ0JzP0utjBqo/hlxE3FrdY454xnlN9JfVKzsjR6nyBoPmUaf2RWU7HiidjIO/qjK175LZA8Nma4biFuvB5QvC7tcprMgZVYrkheXq8rdcaW7dq4crHGtidY2sc/Fep2o5sm0G52HVBI3J4ziWWKCaKZWRlCiDWPIxA2jUdB2IPTH5VlQlzXvjeyxBvitr2nisdlTNp5HskZnY58O3kqfiJMrTRMrKw5KrlWBGVZiRsfcVhsyNzY3Ai3WPyVv2cka0SBxtpr3rL4wA1twpOaIiVzrLY0AKmXzkYx23GTWNMCJ6h2G+Yy465KhC9rZp3FuIWItzLslk8I45IkzpdzxTWvnw7tG2R9zTo3diOq4Pf0rCoo2uiD4GFr8shcdt75DtWiWKB0TehDuk3tsfzzULZTFTcy2dwLca/qoS6qXGcnyybbKdtvbO29yRgcGMnZiyzNjYHtHE/VXp7Doo6phJA6zs7gZ2Fx56rP4zxmOaw03XLe7z5dGkuAGB1OU2TK5yvfbb0rw0skdV+ncR2zvp3X/BxWuihc2sDqa/Rg6nS29ZfEr+ZIrFbVo9YgKPvGSuUjGksx8u4J69VHXGKwggaZJjKDbFca8+GqpQtpnyPdMSButvz+igOF8OKTzosqBo4nw4cAGQoMBWJ3OvIz+zmr0sgcxriDYkZW3X4Lp1lWyWkjDm2BdoP6Rl4qY4jxCC+sXmkYR3KKsbYH2/rFkUaR1DFNj93zdqpQwy01SImi8ZuezIj596qxwy01YxrBiBN28x/Gq5x4wuxBeWzaFk5UMBKODpJOZcMARkecbV6Khb0lO8XtcuFx4Lj7Xkx1sjhxWy/GElre3L5LrLIFOH0lZY0kOHkPmAOOnlAIHaufsRobK/DoQL6agkaDTvz3qlJou6cC4NDHBD9TEGEaAkIuchRnfFejWpS4GOlEXtESiJREoiURKIlESiJREoiURKIlEXzfxZZrDj98sCQEyan/rDaYgkhS5ZydSk6SD0OdjscVR2hEySLrkixv1db6cDxWTCQclqXiVJbTiJmbSxaRbqNlDBHDtzVZQxLBSexyRgjtSlMc9LgGgGE8RbKxsjrhy2/wAQQKs7Mm8cgE0Z9UlGtcfrj8q41O52CztRke0ZL6hsmobUUrH7wLHuUbittyulhCyeHXz27iSIhWAIzgHYjBGCMVjI0SNwu0VSsoYqqPA/jfJeXt68zapG1HAA2AAA6KoAAUD0AoxrWCzRZKOghpW4Yx2nesfFZXVuwXtLqbJS6WC80j0qblRgbwTFMRUYG8FlcMsjPLHEvV2Az6A9T+QyfyrXJL0bC47lXqpGQxOlcPhC1TxFxCG6vrmV9XLYusWgj7i8uEtqH2MKpPfHSuzSQvhp2MGote/ie9fJ5H43lx3qV4lFb3V5aWdqsjLzIoxI0jshD6A/KSQApGG1775052FY0TJrF8trncAL67yNTayh1ty+qwMVeWK9oiURKIlESiJREoiURKIlESiJREoiURcT+PvD5Lae04lDgMv1TEqGAIy0ZKsCDkGQb+grCSNsjSx2hQGy0G+v5/oOOJwPMGZhayyMVmjbCs2cgkxFXVgp6422wRzY4oveb0zg3+oAZEZ+dxr4rMk2zUn4Uufp9jyutxZglR957djkgepRj+hFU66P3ep6T9j9eTvuPNei9ndoiCTonnJ3qseoX0AJRSlESiJREoiURKKFIXdz/R9i9wdprgNDbjuFO0svyCnSD6n3rXDH7zUiP9rc3du4fMrxntLtEH/07D2/RaVJwER29ncly63DuhRBiVTGwU4ySGJyMdOoruNqcUskVrYQDfdmvH2yuux+DuGG540CWeSPhkCxa5DlmmcHOT3I1P8ALQKrbJZ+iZCAMZLstOA8gpfrZdhrprBKIlESiJREoiURKIlESiJREoiURKIlEUR4t4CnELSa2fYSLgH8LDdG/JgDRF8rcf4jdoP6PmGkQNoaNVGWdSQHJxqdsYAOfshcVXZSxMkMoHWO/lwHJSXG1ljW0t1wm7VtLQzxHOlx1HQgj7yEZG3Xsah7IayAtviaeH5qEBLSujz2sd/D9MsR5f76AfbibqcDuh7bf+w84HPppPd6jX9rtzh9V7rYu22vaIZjnuP1UFVpequlFKURKIlESihTfC+FokRu7w8u1Tf9qU9kQdTn1/6kVpJnOf0EGbz4DmV5/a+2WUzSyM3f6fdaB4v41Nfy/SJEKRHyQqAeWqL0RTjBI7+/p0rv0VNHSx9E03OpO8niV89ke57sRWzcJ45bRWVoqCK4ubcvIkTLKH500mF04XQ4UaG07kkbYxvRkpZpKiTUNfYXFtAPHPMclIcAAu6/Dnw2eH2arKdVxKxmuG7mSTc798DA98E967LWhoDRoFrW0VKJREoiURKIlESiJREoiURKIlESiJREoiURcy+LHgp5WTiNkim7gwWQqGEqpuPKwwXXt3I9wtYSRiRhY7Q5KQbLnx4rPcwQPbQxX9uAqS286CSaKZ2Jc5wHCuW8rjyjOMDGK4Pu8UcjmyuMbjmHNNgRu5XFswc962XJGWa0qz45cWlz9Ktl5Gtm0qg+qZQ28Y7SKNh/PrvXWlpYZ4uhl61hv17eRWAcQbhdAs+M2HEziXHD7vJDBv7Fmzv1xpPscHf71eflpKujzZ+rH/uH1/NF6HZ/tBNBZj+sOfyKr4h4OuodxHzV6hojqBHy6/yrXHtCnfliseByXq6fbdJL+7Cef10UJNAyHDqyn9oEf51caQ7MG66bJo3/AAuB7FTFGWOFBY+gGT/KhsNVLpGNF3EBTPDvCd3PjTCyj8UnlH89/wCVVJa+nj1dfszXPn2xSQ6vueWf2Vy/ueH8Kzz5Be3I6Qxn6sH9ttx+u/7NZRRVlZ8A6Nn9R17gvL1/tHJIC2Lqjz8dy5/4q4/d8SkSSYNoYlYY1UiMYOkiMfeOcAnc9PYV36OjgpGlseu8nXvXl3vc83KnfGXDJLfh9tbKykW+ZLpdY1LNOx0qVO7aQCuVyM6s1UoZWyVL5SD1sm82jnzOedlk4WFluPwN+HpynEbpcd7ZD3yP7Uj038v8Xoa7C1ruVESiJREoiURKIlESiJREoiURKIlESiJREoiURKIuYeOvh3Jzjf8ACW5N2Ml4xgJLnduvlDHuD5W74O51TwRzsLJBcKQbZhc84Txy3e4SPiEP0P6HhorddSx83WZpW04JDE6QqHy9s9K49TR1EUbugOIvyJOtrWHhvOu9bA4E5rD8TeDJLq4uJ4JkcF2Lc91DGQJzpkQjKsI1IBOQNiB0rOl2g2GJkcjSDYaA2tewJ3i6hzLm4Wu2XFOI8NIWN54AcEKc6DqGoHS3lORvmrstPSVY64a718s1iC5q2WX4q8TtnaKRreVkJUnSpBI9GiYKfmK5v/8AP0EoD2ggHmR6rPpXBWpvjFxFhheQnusZ/wDUxFS32bogbkOPaUMzivI7q94hA8/Eb2SC00sFJGBK5U6USNMcwZ3O2MA7jqNgjpaWQR0sQc+/gN5JztyUXc4XJUB4V8JyX8qJrEIcFkZkY6wp0to0jBIO2CV69avVla2mYXWvbmMu38Kxa26nuIXVvYn6GsP0tZIxpcSnnpzQGCKqlo4ZhKASADkBQfU1ImTVP62LAQdLZGxtyJBGmllkbDJb34A+Gc9wIZ+Ll3WIHkW0hyQCc/W+3TyfIHGNNdNkMbCSwAX1ssLldmAxWxQvaIlESiJREoiURKIlESiJREoiURKIlESiJREoiURKItd8W+CrTiiYuYssBhZF8si/Jh1Hscj2oi5Lxr4R8Rs1kXh9xz4ZAwaInQ5DAAjDeQnSMasg4271rfDG8hzgCQpBIWqeIeMcTg5HOt5LZrdpCh5R5WJFCY0uDGVCggY2wxqqzZ0Lce/Fa/HLmM1OMrM/3y4czySNayFpRGDG0UDwxlNKloxhSDp17dCW3ql7hVWawSZC+YLgTrrmeSyxt4LTeNcSR7uSa2QRR8zXEhVcKARpBXde3TcV1IInNhEchubWJWBOdwtvk8QvxJhp4bJelSDGGaZljZlUSKqxYHLLLkKSdI26bVRh2a6IWZJhvrYC54XJvnbfvWZffctr4Z4G41epy5pI+HWp/uYVVcA9QEi3IPfU+fWrEez4GOxkYncXG581iXldF8G/Dqy4X5ok1zd5pN3/AMPZB8gPcmrqxW3URKIlESiJREoiURKIlESiJREoiURKIlESiJREoiURKIlESiLw0RUXH2T8qIuH+P8A7R+dEUf4J+2PmKIu9cM/s1+VEWSKIvaIlESiJREoiURKIlESiJREoiUR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32656"/>
            <a:ext cx="8584505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22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pbs.twimg.com/profile_images/1166417023/logo_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52928" cy="575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0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scontent-arn2-1.xx.fbcdn.net/hphotos-xaf1/v/t1.0-9/208461_435018229912934_1794852051_n.jpg?oh=ecb920574db724b18431ed102c3a763f&amp;oe=563C0A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08911" cy="598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9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scontent-arn2-1.xx.fbcdn.net/hphotos-xfp1/v/t1.0-9/1891077_667759653290523_5241118905983387414_n.jpg?oh=465967caf343225273c4f74b5c93511b&amp;oe=5639BA3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3322"/>
            <a:ext cx="8352928" cy="602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99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scontent-arn2-1.xx.fbcdn.net/hphotos-xtf1/v/t1.0-9/1625464_644508072253574_1138712836_n.jpg?oh=9292f1dcd3ea50cd279978000e58caf4&amp;oe=564060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2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39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content-arn2-1.xx.fbcdn.net/hphotos-xft1/v/t1.0-9/10931545_751232578265886_3089346793363873812_n.jpg?oh=caffb5922be709c14e833fb516bf60a7&amp;oe=56384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36904" cy="603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87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scontent-arn2-1.xx.fbcdn.net/hphotos-xat1/v/t1.0-9/10888896_989550907726582_577997769355764297_n.png?oh=10d8f0722d24c979d7c251260ce5b5cb&amp;oe=565A3E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8" cy="597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0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scontent-arn2-1.xx.fbcdn.net/hphotos-xfa1/v/t1.0-9/1012069_363417373817728_5653414537197688299_n.jpg?oh=d1f424ff64ad480fe10f26c4f065e5dc&amp;oe=5644A1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08912" cy="629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14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scontent-arn2-1.xx.fbcdn.net/hphotos-xpt1/v/t1.0-9/1238380_600509766657892_442093786_n.png?oh=e17319516f65b5b2de5b91f4614f965b&amp;oe=565556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7284"/>
            <a:ext cx="8280920" cy="587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1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9648"/>
            <a:ext cx="8136904" cy="602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76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scontent-arn2-1.xx.fbcdn.net/hphotos-xpt1/v/t1.0-9/11081322_872346659474063_3057448473490131172_n.jpg?oh=e5ecc61ffb2445b71e8441aaa4dffa14&amp;oe=56507D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92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content-arn2-1.xx.fbcdn.net/hphotos-xtp1/v/t1.0-9/10409530_1464129557234634_7900765806070184704_n.jpg?oh=ccdbb01b9247100b1d79f92a8d01f182&amp;oe=56526E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3"/>
            <a:ext cx="8352928" cy="605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26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scontent-arn2-1.xx.fbcdn.net/hphotos-ash2/v/t1.0-9/946859_572260826146466_753157527_n.jpg?oh=493d1b1dffb6f527c95174396c22fbc9&amp;oe=56399D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612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04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scontent-arn2-1.xx.fbcdn.net/hphotos-xta1/v/t1.0-9/11258788_1390212467974645_8393093561542948004_n.jpg?oh=e5c936bee71414d5619850ddbc33ce7f&amp;oe=565AA0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992888" cy="607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7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scontent-arn2-1.xx.fbcdn.net/hphotos-xfa1/v/t1.0-9/428638_185904621522975_271047591_n.jpg?oh=eab4f7bf5fe3d3e29563ea130357b5bb&amp;oe=563659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56895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30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scontent-arn2-1.xx.fbcdn.net/hphotos-xaf1/v/t1.0-9/424026_167510650029039_1438565209_n.jpg?oh=702b5121d2ff0a896a627a12a15e75d4&amp;oe=564C0B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992888" cy="601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04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scontent-arn2-1.xx.fbcdn.net/hphotos-xap1/v/t1.0-9/11081070_803122069774827_2771635900044285223_n.jpg?oh=243e38174ccaea82f6647f24282c460d&amp;oe=563A81D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1"/>
            <a:ext cx="7920880" cy="583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48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aramdruck.de/cms/sites/all/themes/adaptivetheme/aramdruck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99396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://www.aram-juwelier.de/aram-juwelier-visitenkar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140968"/>
            <a:ext cx="7993962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uryo_000\Desktop\11811418_10206774046297020_444096252262023390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317996"/>
            <a:ext cx="8307585" cy="618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2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SAUF, Syrianska Arameiska Ungdomsförbundet </a:t>
            </a:r>
          </a:p>
          <a:p>
            <a:r>
              <a:rPr lang="sv-SE" dirty="0" smtClean="0"/>
              <a:t>Assad </a:t>
            </a:r>
            <a:r>
              <a:rPr lang="sv-SE" dirty="0" err="1" smtClean="0"/>
              <a:t>Sauma</a:t>
            </a:r>
            <a:r>
              <a:rPr lang="sv-SE" dirty="0" smtClean="0"/>
              <a:t> Assad,(Sweden)</a:t>
            </a:r>
          </a:p>
          <a:p>
            <a:r>
              <a:rPr lang="sv-SE" dirty="0" smtClean="0"/>
              <a:t> </a:t>
            </a:r>
            <a:r>
              <a:rPr lang="sv-SE" dirty="0" err="1" smtClean="0"/>
              <a:t>Shabo</a:t>
            </a:r>
            <a:r>
              <a:rPr lang="sv-SE" dirty="0" smtClean="0"/>
              <a:t> Hanna (</a:t>
            </a:r>
            <a:r>
              <a:rPr lang="sv-SE" dirty="0" err="1" smtClean="0"/>
              <a:t>Germany</a:t>
            </a:r>
            <a:r>
              <a:rPr lang="sv-SE" dirty="0" smtClean="0"/>
              <a:t>)</a:t>
            </a:r>
          </a:p>
          <a:p>
            <a:r>
              <a:rPr lang="sv-SE" dirty="0"/>
              <a:t>Henri </a:t>
            </a:r>
            <a:r>
              <a:rPr lang="sv-SE" dirty="0" err="1"/>
              <a:t>Bedros</a:t>
            </a:r>
            <a:r>
              <a:rPr lang="sv-SE" dirty="0"/>
              <a:t> </a:t>
            </a:r>
            <a:r>
              <a:rPr lang="sv-SE" dirty="0" err="1"/>
              <a:t>Kifa</a:t>
            </a:r>
            <a:r>
              <a:rPr lang="sv-SE" dirty="0"/>
              <a:t> (</a:t>
            </a:r>
            <a:r>
              <a:rPr lang="sv-SE" dirty="0" err="1"/>
              <a:t>France</a:t>
            </a:r>
            <a:r>
              <a:rPr lang="sv-SE" dirty="0"/>
              <a:t>)</a:t>
            </a:r>
          </a:p>
          <a:p>
            <a:r>
              <a:rPr lang="sv-SE" dirty="0" err="1" smtClean="0"/>
              <a:t>Zakay</a:t>
            </a:r>
            <a:r>
              <a:rPr lang="sv-SE" dirty="0" smtClean="0"/>
              <a:t> Joseph  (</a:t>
            </a:r>
            <a:r>
              <a:rPr lang="sv-SE" dirty="0" err="1" smtClean="0"/>
              <a:t>Germany</a:t>
            </a:r>
            <a:r>
              <a:rPr lang="sv-SE" dirty="0" smtClean="0"/>
              <a:t>)</a:t>
            </a:r>
            <a:endParaRPr lang="syr-SY" dirty="0" smtClean="0"/>
          </a:p>
          <a:p>
            <a:pPr algn="just"/>
            <a:r>
              <a:rPr lang="sv-SE" dirty="0" smtClean="0"/>
              <a:t>Johny Messo (Netherlands) (president of the WCA)</a:t>
            </a:r>
          </a:p>
          <a:p>
            <a:pPr algn="just"/>
            <a:r>
              <a:rPr lang="sv-SE" dirty="0" smtClean="0"/>
              <a:t>Nahir Akcay Hahoyo (Deyroyo) (</a:t>
            </a:r>
            <a:r>
              <a:rPr lang="syr-SY" dirty="0"/>
              <a:t>(</a:t>
            </a:r>
            <a:r>
              <a:rPr lang="syr-SY" dirty="0" smtClean="0"/>
              <a:t>ܩܘܩܢܘܣ ܕܢܥܡܬܐ</a:t>
            </a:r>
            <a:endParaRPr lang="sv-SE" dirty="0" smtClean="0"/>
          </a:p>
          <a:p>
            <a:pPr algn="just"/>
            <a:r>
              <a:rPr lang="sv-SE" dirty="0" smtClean="0"/>
              <a:t>Gabriel Rabo (</a:t>
            </a:r>
            <a:r>
              <a:rPr lang="sv-SE" dirty="0" err="1" smtClean="0"/>
              <a:t>Germany</a:t>
            </a:r>
            <a:r>
              <a:rPr lang="sv-SE" dirty="0" smtClean="0"/>
              <a:t>)</a:t>
            </a:r>
            <a:endParaRPr lang="syr-SY" dirty="0" smtClean="0"/>
          </a:p>
          <a:p>
            <a:pPr algn="just"/>
            <a:endParaRPr lang="sv-S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en-US" sz="5400" b="1" dirty="0" smtClean="0">
                <a:latin typeface="+mn-lt"/>
                <a:cs typeface="Estrangelo Quenneshrin" pitchFamily="2" charset="-78"/>
              </a:rPr>
              <a:t>Thanks To:</a:t>
            </a:r>
            <a:endParaRPr lang="en-US" sz="5400" b="1" dirty="0">
              <a:latin typeface="+mn-lt"/>
              <a:cs typeface="Estrangelo Quenneshr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yr-SY" sz="16600" dirty="0" smtClean="0">
                <a:latin typeface="Estrangelo Quenneshrin" pitchFamily="2" charset="-78"/>
                <a:cs typeface="Estrangelo Quenneshrin" pitchFamily="2" charset="-78"/>
              </a:rPr>
              <a:t>  ܫܠܡ </a:t>
            </a:r>
            <a:endParaRPr lang="en-US" sz="16600" dirty="0">
              <a:latin typeface="Estrangelo Quenneshrin" pitchFamily="2" charset="-78"/>
              <a:cs typeface="Estrangelo Quenneshrin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yr-SY" dirty="0" smtClean="0"/>
              <a:t>ܽ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5559</Words>
  <Application>Microsoft Office PowerPoint</Application>
  <PresentationFormat>Diavoorstelling (4:3)</PresentationFormat>
  <Paragraphs>593</Paragraphs>
  <Slides>124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124</vt:i4>
      </vt:variant>
    </vt:vector>
  </HeadingPairs>
  <TitlesOfParts>
    <vt:vector size="136" baseType="lpstr">
      <vt:lpstr>East Syriac Adiabene</vt:lpstr>
      <vt:lpstr>East Syriac Ctesiphon</vt:lpstr>
      <vt:lpstr>Estrangelo Nisibin</vt:lpstr>
      <vt:lpstr>Estrangelo Quenneshrin</vt:lpstr>
      <vt:lpstr>Serto Urhoy</vt:lpstr>
      <vt:lpstr>Arial</vt:lpstr>
      <vt:lpstr>Calibri</vt:lpstr>
      <vt:lpstr>Constantia</vt:lpstr>
      <vt:lpstr>Estrangelo Edessa</vt:lpstr>
      <vt:lpstr>Times New Roman</vt:lpstr>
      <vt:lpstr>Wingdings 2</vt:lpstr>
      <vt:lpstr>Paper</vt:lpstr>
      <vt:lpstr>Since when have the Arameans used the name Suryoye(Syriacs)?</vt:lpstr>
      <vt:lpstr>Xenophon </vt:lpstr>
      <vt:lpstr>Septuaginta</vt:lpstr>
      <vt:lpstr>Posidonius of Apamea </vt:lpstr>
      <vt:lpstr>Strabo </vt:lpstr>
      <vt:lpstr>Titus Flavius Josephus</vt:lpstr>
      <vt:lpstr>Titus Flavius Josefus </vt:lpstr>
      <vt:lpstr>Naaman the Aramean general</vt:lpstr>
      <vt:lpstr>Naaman in different versions of NT   in Edessan Aramaic</vt:lpstr>
      <vt:lpstr>Eusebius of Ceaserea </vt:lpstr>
      <vt:lpstr>Syriac Churches</vt:lpstr>
      <vt:lpstr>Since when was Mor Afrem called Suryoyo/Syrian?</vt:lpstr>
      <vt:lpstr> ܡܪܝ ܐܦܪܝܡ ܣܘܪܝܝܐ ܕܢܨܝܒܝܢ </vt:lpstr>
      <vt:lpstr>ܡܪܝ ܐܦܪܝܡ ܣܘܪܝܝܐ ܕܢܨܝܒܝܢ</vt:lpstr>
      <vt:lpstr>ܡܪܝ ܐܦܪܝܡ ܣܘܪܝܝܐ ܕܢܨܝܒܝܢ</vt:lpstr>
      <vt:lpstr>ܡܪܝ ܐܦܪܝܡ ܣܘܪܝܝܐ ܕܢܨܝܒܝܢ </vt:lpstr>
      <vt:lpstr>ܡܪܝ ܫܡܥܘܢ ܒܪ ܨܒܥܐ</vt:lpstr>
      <vt:lpstr>ܡܪܝ ܫܡܥܘܢ ܒܪ ܨܒܥܐ</vt:lpstr>
      <vt:lpstr>ܡܪܝ ܫܡܥܘܢ ܒܪ ܨܒܥܐ</vt:lpstr>
      <vt:lpstr>When did the Arameans begin to use the Greek exonym Surioi as Suryoyo/Suryoye?</vt:lpstr>
      <vt:lpstr>ܬܠܡܝܕܐ ܕܡܪܝ ܪܒܘܠܐ ܕܐܘܪܗܝ ܥܠ ܡܠܦܢܐ ܕܝܠܗ ܒܬܪ ܡܢ ܫܘܢܝܗ </vt:lpstr>
      <vt:lpstr>ܬܠܡܝܕܐ ܕܡܪܝ ܪܒܘܠܐ ܕܐܘܪܗܝ ܥܠ ܡܠܦܢܐ ܕܝܠܗ ܒܬܪ ܡܢ ܫܘܢܝܗ </vt:lpstr>
      <vt:lpstr>ܝܘܚܢܢ ܒܝܬ ܪܘܦܝܢܐ (ܪܘܦܘܣ) </vt:lpstr>
      <vt:lpstr>ܝܘܚܢܢ ܒܝܬ ܪܘܦܝܢܐ (ܪܘܦܘܣ) </vt:lpstr>
      <vt:lpstr>ܡܪܝ ܝܥܩܘܒ ܕܣܪܘܓ</vt:lpstr>
      <vt:lpstr>ܡܪܝ ܝܥܩܘܒ ܕܣܪܘܓ</vt:lpstr>
      <vt:lpstr>ܡܪܝ ܝܥܩܘܒ ܕܣܪܘܓ</vt:lpstr>
      <vt:lpstr>ܡܪܝ ܝܥܩܘܒ ܕܣܪܘܓ</vt:lpstr>
      <vt:lpstr>ܡܪܝ ܝܥܩܘܒ ܕܣܪܘܓ</vt:lpstr>
      <vt:lpstr>ܡܪܝ ܝܥܩܘܒ ܕܣܪܘܓ</vt:lpstr>
      <vt:lpstr>ܡܪܝ ܝܥܩܘܒ ܕܣܪܘܓ</vt:lpstr>
      <vt:lpstr> ܡܪܝ ܣܘܪܝܘܣ ܪܒܐ ܕܐܢܛܝܘܟܝܐ</vt:lpstr>
      <vt:lpstr>ܡܪܝ ܝܥܩܘܒ ܕܐܘܪܗܝ</vt:lpstr>
      <vt:lpstr>ܡܪܝ ܝܥܩܘܒ ܕܐܘܪܗܝ</vt:lpstr>
      <vt:lpstr>  ܡܪܝ ܝܥܩܘܒ ܕܐܘܪܗܝ</vt:lpstr>
      <vt:lpstr>  ܡܪܝ ܝܥܩܘܒ ܕܐܘܪܗܝ</vt:lpstr>
      <vt:lpstr>ܡܪܝ ܕܝܘܢܢܘܣܝܘܣ ܬܠܡܚܪܝܐ</vt:lpstr>
      <vt:lpstr>ܡܘܫܐ ܒܪ ܟܐܦܐ</vt:lpstr>
      <vt:lpstr>ܒܪ ܒܗܠܘܠ  ܣܘܪܝܝܐ ܡܕܢܚܝܐ</vt:lpstr>
      <vt:lpstr>ܐܠܝܐ ܒܪ ܫܢܢܝܐ ܕܢܨܝܒܝܢ ܣܘܪܝܝܐ ܡܕܢܚܝܐ ܢܣܛܘܪܝܢܐ</vt:lpstr>
      <vt:lpstr>ܡܪܝ ܕܝܘܢܢܘܣܝܘܣ ܝܥܩܘܒ ܒܪ ܨܠܝܒܝ</vt:lpstr>
      <vt:lpstr>ܡܪܝ ܕܝܘܢܢܘܣܝܘܣ ܝܥܩܘܒ ܒܪ ܨܠܝܒܝ</vt:lpstr>
      <vt:lpstr>ܡܪܝ ܕܝܘܢܢܘܣܝܘܣ ܝܥܩܘܒ ܒܪ ܨܠܝܒܝ</vt:lpstr>
      <vt:lpstr>ܡܪܝ ܡܝܟܐܝܠ ܪܒܐ</vt:lpstr>
      <vt:lpstr>ܫܠܝܡܘܢ ܕܦܪܬ ܡܝܫܢ ܐܘܟܝܬ ܕܒܨܪܐ</vt:lpstr>
      <vt:lpstr>ܡܪܝ ܓܪܝܓܘܪܝܘܣ ܝܘܚܢܢ ܒܪ ܥܒܪܝܐ </vt:lpstr>
      <vt:lpstr>ܡܪܝ ܓܪܝܓܘܪܝܘܣ ܝܘܚܢܢ ܒܪ ܥܒܪܝܐ </vt:lpstr>
      <vt:lpstr>ܩܫܝܫܐ ܝܫܘܥ ܒܪ ܕܘܝܕ ܕܗܘ ܝܫܘܥ ܒܪ ܟܝܠܐ ܕܚܐܚ ܩܣܛܬܪܐ ܕܛܘܪܥܒܕܝܢ </vt:lpstr>
      <vt:lpstr>ܩܫܝܫܐ ܝܫܘܥ ܒܪ ܕܘܝܕ ܕܗܘ ܝܫܘܥ ܒܪ ܟܝܠܐ ܕܚܐܚ ܩܣܛܬܪܐ ܕܛܘܪܥܒܕܝܢ </vt:lpstr>
      <vt:lpstr>How long have we claimed that we abandoned the Aramean name and replaced it with Suryoye/Suryaye?</vt:lpstr>
      <vt:lpstr>      ܐܘܡܬܢܘܝܬܐ Nationalism </vt:lpstr>
      <vt:lpstr>ܡܪܝ ܩܠܝܡܝܣ ܝܘܣܦ ܕܘܝܕ         </vt:lpstr>
      <vt:lpstr>ܡܪܝ ܣܘܪܝܘܣ ܐܣܚܩ ܣܟܐ </vt:lpstr>
      <vt:lpstr>ܡܪܝ ܬܐܘܡܐ ܐܘܕܘ ܡܝܛܪܘܦܘܠܝܛܐ ܟܠܕܝܐ  ܕܐܘܪܡܝ</vt:lpstr>
      <vt:lpstr>ܡܪܝ ܐܣܪܐܝܠ ܐܘܕܘ</vt:lpstr>
      <vt:lpstr>ܡܪܝ ܐܓܢܛܐܝܘܣ ܐܦܪܝܡ ܩܕܡܝܐ ܒܝܬ ܒܪܨܘܡ</vt:lpstr>
      <vt:lpstr>ܡܪܝ ܐܓܢܛܐܝܘܣ ܐܦܪܝܡ ܩܕܡܝܐ ܒܝܬ ܒܪܨܘܡ</vt:lpstr>
      <vt:lpstr>ܡܪܝ ܐܓܢܛܐܝܘܣ ܐܦܪܝܡ ܩܕܡܝܐ ܒܝܬ ܒܪܨܘܡ</vt:lpstr>
      <vt:lpstr>ܡܪܝ ܐܓܢܛܐܝܘܣ ܐܦܪܝܡ ܩܕܡܝܐ ܒܝܬ ܒܪܨܘܡ</vt:lpstr>
      <vt:lpstr>ܡܪܝ ܐܓܢܐܛܝܘܣ ܐܦܪܝܡ ܩܕܡܝܐ ܒܪܨܘܡ</vt:lpstr>
      <vt:lpstr>ܡܪܝ ܐܓܢܐܛܝܘܣ ܐܦܪܝܡ ܩܕܡܝܐ ܒܪܨܘܡ</vt:lpstr>
      <vt:lpstr>ܡܪܝ ܐܓܢܐܛܝܘܣ ܐܦܪܝܡ ܩܕܡܝܐ ܒܪܨܘܡ</vt:lpstr>
      <vt:lpstr>ܡܪܝ ܐܓܢܐܛܝܘܣ ܐܦܪܝܡ ܩܕܡܝܐ ܒܪܨܘܡ</vt:lpstr>
      <vt:lpstr>ܩܫܝܫܐ ܣܘܪܝܝܐ ܩܬܘܠܝܩܝܐ  ܐܝܣܚܩ ܒܪ ܐܪܡܠܬܐ </vt:lpstr>
      <vt:lpstr>  ܦܘܠܘܣ ܟܦܪܢܝܫܝܐ</vt:lpstr>
      <vt:lpstr>ܡܠܦܢܐ ܢܥܘܡ ܐܠܝܐܣ ܝܥܩܘܒ ܒܐܠܟ (ܦܐܝܩ)</vt:lpstr>
      <vt:lpstr>ܓܘܪܓܝ ܕܢܗܫ</vt:lpstr>
      <vt:lpstr>ܓܘܪܓܝ ܕܢܗܫ</vt:lpstr>
      <vt:lpstr>ܡܪܝ ܦܝܠܝܟܣܝܢܘܣ ܝܘܚܢܢ ܕܘܠܐܒܢܝ </vt:lpstr>
      <vt:lpstr>ܡܪܝ ܦܝܠܘܟܣܝܢܘܣ ܝܘܚܢܢ ܕܘܠܐܒܢܝ </vt:lpstr>
      <vt:lpstr>ܡܪܝ ܦܝܠܘܟܣܝܢܘܣ ܝܘܚܢܢ ܕܘܠܐܒܢܝ </vt:lpstr>
      <vt:lpstr>ܪܚܡܬ ܐܪܡܝܘܬܐ</vt:lpstr>
      <vt:lpstr>ܡܪܝ ܦܝܠܘܟܣܝܢܘܣ ܝܘܚܢܢ ܕܘܠܐܒܢܝ </vt:lpstr>
      <vt:lpstr>ܥܒܕܡܫܝܚܐ ܢܥܡܢ ܕܩܪܗܒܫ</vt:lpstr>
      <vt:lpstr>ܡܪܢ ܡܪܝ ܐܝܓܢܛܐܝܘܣ ܙܟܝ ܩܕܡܝܐ ܒܝܬ ܥܐܘܨ</vt:lpstr>
      <vt:lpstr>ܡܪܢ ܡܪܝ ܐܝܓܢܛܐܝܘܣ ܙܟܝ ܩܕܡܝܐ ܒܝܬ ܥܐܘܨ</vt:lpstr>
      <vt:lpstr>ܡܪܝ ܐܝܓܢܛܐܝܘܣ ܐܦܪܝܡ ܬܪܝܢܐ ܟܪܝܡ </vt:lpstr>
      <vt:lpstr>ܡܪܝ ܐܝܓܢܛܐܝܘܣ ܝܘܣܦ ܬܠܝܬܝܐ ܝܘܢܢ</vt:lpstr>
      <vt:lpstr>ܡܪܝ ܥܡܢܘܐܝܠ ܬܠܝܬܝܐ ܕܠܝ ܕܥܬܐ ܟܠܕܝܬܐ</vt:lpstr>
      <vt:lpstr>ܡܪܝ ܪܦܐܝܠ ܠܘܝܣ ܣܟܐ</vt:lpstr>
      <vt:lpstr>ܡܪܝ ܓܪܝܓܘܪܝܘܣ ܡܠܟܐ ܐܘܪܟ</vt:lpstr>
      <vt:lpstr>ܡܪܝ ܬܐܘܦܝܠܘܣ ܓܘܪܓܝ ܨܠܝܒܐ</vt:lpstr>
      <vt:lpstr>ܡܪܝ ܬܐܘܦܝܠܘܣ ܓܘܪܓܝ ܨܠܝܒܐ</vt:lpstr>
      <vt:lpstr>ܐܘܓܝܢ ܦܘܠܘܣ ܡܢܘܦܪ ܒܝܬ ܒܪܨܘܡ</vt:lpstr>
      <vt:lpstr>ܐܘܓܝܢ ܦܘܠܘܣ ܡܢܘܦܪ ܒܝܬ ܒܪܨܘܡ</vt:lpstr>
      <vt:lpstr>ܐܘܓܝܢ ܦܘܠܘܣ ܡܢܘܦܪ ܒܝܬ ܒܪܨܘܡ</vt:lpstr>
      <vt:lpstr>ܟܘܪܝܐ ܫܡܥܘܢ ܓܒܪܝܐܠ</vt:lpstr>
      <vt:lpstr>Songs ܙܡܪܐ</vt:lpstr>
      <vt:lpstr>Fuad Ispir</vt:lpstr>
      <vt:lpstr>Popularity of the Aramean name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Thanks To:</vt:lpstr>
      <vt:lpstr>ܽ</vt:lpstr>
    </vt:vector>
  </TitlesOfParts>
  <Company>ArDO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Arameisk Historia &amp; Identitet</dc:title>
  <dc:creator>David</dc:creator>
  <cp:lastModifiedBy>Johnny Shabo</cp:lastModifiedBy>
  <cp:revision>595</cp:revision>
  <dcterms:created xsi:type="dcterms:W3CDTF">2010-11-07T21:14:40Z</dcterms:created>
  <dcterms:modified xsi:type="dcterms:W3CDTF">2018-08-17T08:23:31Z</dcterms:modified>
</cp:coreProperties>
</file>